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1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notesMasterIdLst>
    <p:notesMasterId r:id="rId21"/>
  </p:notesMasterIdLst>
  <p:sldIdLst>
    <p:sldId id="256" r:id="rId2"/>
    <p:sldId id="257" r:id="rId3"/>
    <p:sldId id="262" r:id="rId4"/>
    <p:sldId id="264" r:id="rId5"/>
    <p:sldId id="269" r:id="rId6"/>
    <p:sldId id="270" r:id="rId7"/>
    <p:sldId id="271" r:id="rId8"/>
    <p:sldId id="273" r:id="rId9"/>
    <p:sldId id="259" r:id="rId10"/>
    <p:sldId id="265" r:id="rId11"/>
    <p:sldId id="266" r:id="rId12"/>
    <p:sldId id="267" r:id="rId13"/>
    <p:sldId id="268" r:id="rId14"/>
    <p:sldId id="272" r:id="rId15"/>
    <p:sldId id="274" r:id="rId16"/>
    <p:sldId id="276" r:id="rId17"/>
    <p:sldId id="261" r:id="rId18"/>
    <p:sldId id="275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1E"/>
    <a:srgbClr val="16161A"/>
    <a:srgbClr val="10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87"/>
    <p:restoredTop sz="68146"/>
  </p:normalViewPr>
  <p:slideViewPr>
    <p:cSldViewPr snapToGrid="0" snapToObjects="1">
      <p:cViewPr>
        <p:scale>
          <a:sx n="80" d="100"/>
          <a:sy n="80" d="100"/>
        </p:scale>
        <p:origin x="307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1-27T12:44:41.4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97 363 24575,'5'0'0,"-1"0"0,-1 0 0,0 0 0,0 0 0,2 0 0,-1 0 0,3 0 0,-3 0 0,3 0 0,-4 0 0,2 0 0,-2 0 0,2 0 0,-1 0 0,1 0 0,-2 0 0,0 0 0,1 0 0,-1 0 0,2 0 0,-2 0 0,0 0 0,0 0 0,0 0 0,-1 0 0,1 0 0,0 0 0,0 0 0,0 0 0,0 0 0,0 0 0,0 0 0,0 0 0,0 0 0,0 0 0,0 0 0,0 0 0,0 0 0,0 1 0,0 0 0,0 0 0,-1-1 0,1 0 0,0 0 0,0 0 0,0 0 0,0 1 0,0 0 0,0 0 0,0-1 0,0 0 0,0 0 0,0 0 0,0 1 0,0 0 0,0 0 0,0-1 0,0 0 0,0 0 0,0 0 0,0 0 0,0 0 0,2 2 0,-1-2 0,1 2 0,0-2 0,-2 1 0,4-1 0,-4 2 0,4-2 0,-3 1 0,3-1 0,-4 2 0,2-2 0,-2 0 0,2 0 0,-1 0 0,1 0 0,-2 0 0,0 0 0,0 0 0,0 0 0,0 0 0,2 0 0,-2 1 0,2-1 0,-2 2 0,2-2 0,-1 0 0,0 0 0,-1 1 0,2-1 0,-1 2 0,1-2 0,-2 0 0,0 0 0,0 0 0,2 0 0,-2 0 0,2 0 0,-2 0 0,0 0 0,0 1 0,2-1 0,-1 2 0,1-2 0,-2 0 0,0 0 0,2 0 0,-2 1 0,2-1 0,-2 2 0,0-2 0,2 0 0,-1 0 0,1 0 0,-3 0 0,1 0 0,0 0 0,0 1 0,0-1 0,0 2 0,0-2 0,0 0 0,0 0 0,0 0 0,0 0 0,0 0 0,0 0 0,0 0 0,0 0 0,0 0 0,0 0 0,0 0 0,0 0 0,0 0 0,0 0 0,0 0 0,0 0 0,0 0 0,0 0 0,0 0 0,0 0 0,0 0 0,0 0 0,0 0 0,0 0 0,0 0 0,2 0 0,-2 0 0,2 0 0,-2 0 0,0 0 0,2 0 0,-2 0 0,2 0 0,-2 0 0,2 0 0,-1 0 0,3 0 0,-4 0 0,4 0 0,-3 0 0,1 0 0,0 0 0,-2 0 0,2 0 0,0 0 0,-1 0 0,1 0 0,-3 0 0,1 0 0,0 0 0,2 0 0,-1 0 0,1 0 0,-2 0 0,2 0 0,-2 0 0,2 0 0,0 0 0,-1 0 0,1 0 0,-2 0 0,0 0 0,0 0 0,0 0 0,0 0 0,0 0 0,0 0 0,2 0 0,-2 0 0,2 0 0,-2 0 0,2 0 0,-1 0 0,1 0 0,-3 0 0,1 0 0,0 0 0,2 0 0,-1 0 0,3 0 0,-4 0 0,4 0 0,-3 0 0,3 0 0,-4 0 0,4 0 0,-3 0 0,1 0 0,0 0 0,-2 0 0,4 0 0,-4 0 0,4 0 0,-1 0 0,-1 0 0,2 0 0,-1 0 0,-1 0 0,2 0 0,-3 0 0,3 0 0,-4 0 0,4 0 0,-4 0 0,2 0 0,0 0 0,-1 0 0,1 0 0,-2 0 0,0 0 0,0 0 0,0 0 0,0 0 0,0 0 0,0 0 0,0 0 0,0 0 0,0 0 0,0 0 0,0 0 0,0 0 0,-1 0 0,1 0 0,0 0 0,-1 0 0,1 0 0,-1 0 0,1 0 0,0 0 0,-1 0 0,1 0 0,0 0 0,0 0 0,0 0 0,0 0 0,0 0 0,0 0 0,0 0 0,0 0 0,0 0 0,0 0 0,0 0 0,0 0 0,2 0 0,-2 0 0,2 0 0,0 0 0,-1 0 0,3 0 0,-4 0 0,2 0 0,0 0 0,-1 0 0,2 0 0,0 0 0,1 0 0,3 0 0,-1 0 0,1 0 0,0 0 0,-2 0 0,2 0 0,-3 0 0,1 0 0,-3 0 0,0 0 0,-2 0 0,2 0 0,-2 0 0,2 0 0,-2 0 0,0 0 0,0 0 0,0 0 0,0 0 0,0 0 0,2 0 0,-2 0 0,2 0 0,-2 0 0,0 0 0,0 0 0,0 0 0,0 0 0,0 0 0,2 0 0,-1 0 0,0 0 0,-1 0 0,0 0 0,0 0 0,2 0 0,-1 0 0,3 0 0,-4 0 0,2 0 0,-2 0 0,0 0 0,0 0 0,2 0 0,-1 0 0,1 0 0,0 0 0,0 0 0,1 0 0,1 0 0,-4 0 0,4 0 0,-4 0 0,2 0 0,-2 0 0,2 0 0,-1 0 0,1 0 0,-2 0 0,2 0 0,-2 0 0,2 0 0,0 0 0,-1 0 0,1 0 0,-2 0 0,0 0 0,0 0 0,0 0 0,0 0 0,0 0 0,0 0 0,0 0 0,0 0 0,0 0 0,0 0 0,0 0 0,0 0 0,0 0 0,0 0 0,0 0 0,0 0 0,-1 0 0,1 0 0,0 0 0,0 0 0,0 0 0,0 0 0,2 0 0,-1 0 0,1-2 0,-2 2 0,2-1 0,-2 1 0,2 0 0,-2 0 0,0 0 0,0 0 0,0 0 0,2 0 0,-2 0 0,2 0 0,0 0 0,-1-2 0,3 2 0,-4-1 0,4 1 0,-3 0 0,3 0 0,-2 0 0,1 0 0,0 0 0,-2 0 0,3 0 0,-4 0 0,4 0 0,-1 0 0,1 0 0,3 0 0,-2 0 0,2-2 0,0 2 0,1-2 0,0 2 0,2 0 0,-3 0 0,1 0 0,-1 0 0,0-2 0,-4 2 0,4-2 0,-5 2 0,1 0 0,1 0 0,-4 0 0,4 0 0,-3 0 0,2 0 0,0 0 0,1 0 0,3 0 0,-2 0 0,2 0 0,-2 0 0,-1 0 0,1 0 0,-1 0 0,-1 0 0,1 0 0,-2 0 0,2 0 0,1 0 0,-1 0 0,1 0 0,-1 0 0,1 0 0,2 0 0,-2 0 0,2 0 0,-5 0 0,2 0 0,-1 0 0,1 0 0,-1 0 0,0 0 0,-2 0 0,3 0 0,-4 0 0,4 0 0,-3 0 0,3 0 0,-4 0 0,2 0 0,-2 1 0,0-1 0,0 2 0,0-2 0,0 0 0,0 0 0,0 0 0,0 0 0,0 0 0,0 0 0,0 0 0,-1 0 0,1 0 0,0 0 0,-1 0 0,1 0 0,0 0 0,0 0 0,-1 0 0,1 0 0,0 0 0,-1 0 0,1 0 0,0 0 0,0 0 0,0 0 0,0 0 0,0 0 0,0 0 0,-1 0 0,1 0 0,0 0 0,0 0 0,0 0 0,0 0 0,0 0 0,0 0 0,0 0 0,0 0 0,2 0 0,-1 0 0,3 0 0,-2 0 0,3 0 0,-1 0 0,-2 0 0,2 0 0,-1 0 0,1 0 0,1 0 0,-1 0 0,1 0 0,-3 0 0,2 0 0,-4 0 0,2 0 0,0 0 0,-1 0 0,1 0 0,-2 0 0,0 0 0,0 0 0,2 0 0,-2 0 0,2 0 0,-2 0 0,0 0 0,0 0 0,0 0 0,0 0 0,0 0 0,0 0 0,2 0 0,-1 0 0,1 0 0,-2 0 0,0 0 0,0 0 0,0 0 0,2 0 0,-2 0 0,2 0 0,-2 0 0,0 0 0,0 0 0,0 0 0,2 0 0,-2 0 0,2 0 0,-2 0 0,0 0 0,0 0 0,0 0 0,0 0 0,0 0 0,0 0 0,0 0 0,0 0 0,0 0 0,-1 0 0,1 0 0,0 0 0,0 0 0,0 0 0,0 0 0,0 0 0,-1 0 0,1 0 0,0 0 0,2 0 0,1 0 0,-1 0 0,2 0 0,-1 0 0,1 0 0,3 0 0,-2 0 0,5 0 0,-5 0 0,2 1 0,0 0 0,-2 0 0,5-1 0,-5 0 0,2 0 0,-2 0 0,-1 0 0,0 2 0,-1-2 0,1 2 0,-4-2 0,4 0 0,-3 1 0,3 0 0,-4 0 0,2-1 0,-2 0 0,0 0 0,0 0 0,0 0 0,0 0 0,0 1 0,0 0 0,0 0 0,-1 0 0,1 0 0,0 0 0,0-1 0,0 0 0,0 0 0,0 0 0,0 0 0,0 0 0,0 0 0,0 0 0,0 0 0,0 0 0,0 0 0,0 0 0,0 0 0,0 0 0,-1 0 0,1 0 0,0 0 0,-1-1 0,-1-3 0,-1-1 0,0-5 0,0 2 0,0-2 0,0 0 0,0 4 0,0-4 0,0 5 0,0-3 0,-1 3 0,0-2 0,0 4 0,1-2 0,0 0 0,0 1 0,0-3 0,-1 4 0,0-2 0,0 0 0,1 1 0,0-1 0,-1 2 0,0-2 0,0 2 0,1-2 0,0 2 0,-2-2 0,2 1 0,-2-1 0,2 1 0,0 0 0,0-1 0,0 2 0,0 0 0,0 0 0,0 0 0,0 0 0,0 0 0,0 0 0,0 0 0,0 0 0,-1 0 0,1-1 0,-2 0 0,2-1 0,0 2 0,-1 0 0,1 0 0,-2-2 0,2 2 0,0-2 0,0 2 0,0 0 0,0 0 0,0 0 0,0 0 0,0 0 0,0 0 0,0 0 0,0 0 0,0 1 0,0-1 0,0 0 0,0 0 0,-1 0 0,1 0 0,-1 0 0,1 1 0,0-1 0,0 1 0,0-1 0,0 1 0,0-1 0,0 0 0,0 1 0,0-1 0,0 1 0,0-1 0,0 1 0,0-1 0,0 0 0,0 0 0,0 0 0,0 1 0,0-1 0,0 0 0,0 1 0,0-1 0,-2 2 0,-1-1 0,-5 2 0,-2 0 0,-4 0 0,1 0 0,0 0 0,0 0 0,-1 0 0,3 0 0,1 0 0,3 2 0,0-1 0,-1 0 0,1-1 0,-1 0 0,1 0 0,-1 0 0,3 0 0,-2 0 0,2 0 0,-1 0 0,-1 0 0,4 0 0,-4 0 0,3 0 0,-3 0 0,4 0 0,-4 0 0,3 0 0,-3 0 0,4 0 0,-2 0 0,2 0 0,0 0 0,0 0 0,0 0 0,0 0 0,0 0 0,0 0 0,0 0 0,-2 0 0,2 0 0,-4 0 0,1 0 0,1 0 0,-2 0 0,3 0 0,-3 0 0,4 0 0,-2 0 0,0 0 0,-1 0 0,1 0 0,-2 0 0,2 0 0,-3 0 0,1 0 0,-1 0 0,1 0 0,1 0 0,-1 0 0,2 0 0,0 0 0,-2 0 0,1 0 0,-1 0 0,1 0 0,-1 0 0,4 0 0,-4 0 0,3 0 0,-1 0 0,2 0 0,-2 0 0,2 0 0,-2 0 0,2 0 0,0 0 0,0 0 0,0 0 0,0 0 0,0 0 0,0 0 0,0 0 0,0 0 0,-1 0 0,0 0 0,-1 0 0,1 0 0,0 0 0,1 0 0,0 0 0,0 0 0,0 0 0,0 0 0,0 0 0,0 0 0,0 0 0,0 0 0,0 0 0,0 0 0,0 0 0,0 0 0,0 0 0,0 0 0,0 0 0,0 0 0,-2 0 0,2 0 0,-2 0 0,2 0 0,-2 0 0,1-1 0,-1 1 0,0-2 0,2 2 0,-2 0 0,0 0 0,-1 0 0,1 0 0,-2 0 0,4 0 0,-4 0 0,3 0 0,-3-1 0,4 0 0,-4-1 0,3 2 0,-3 0 0,4 0 0,-2 0 0,0 0 0,1 0 0,-1 0 0,1 0 0,0 0 0,-1 0 0,0 0 0,2 0 0,-2 0 0,0-1 0,1 0 0,-1 0 0,0 1 0,2 0 0,-2-2 0,0 2 0,1-1 0,-1-1 0,0 2 0,2-1 0,-4 1 0,3 0 0,-2-2 0,2 2 0,-1-2 0,0 2 0,2 0 0,-2 0 0,2-1 0,0 0 0,0 0 0,0 1 0,0 0 0,0-1 0,0 0 0,-2 0 0,1 1 0,-2 0 0,3 0 0,-2 0 0,3 0 0,-1 0 0,0 0 0,0 0 0,0 0 0,-2 0 0,1 0 0,-1 0 0,0 0 0,2 0 0,-2 0 0,2 0 0,-2 0 0,1 0 0,-1 0 0,2 0 0,-2 0 0,2 0 0,-4 0 0,4 0 0,-2 0 0,0 0 0,1 0 0,-1 0 0,2 0 0,0 0 0,-2 0 0,2 0 0,-2 0 0,2 0 0,0 0 0,0 0 0,0 0 0,0 0 0,0 0 0,0 0 0,0 0 0,0 0 0,0 0 0,0 0 0,0 0 0,0 0 0,0 0 0,0 0 0,0 1 0,0 0 0,0 0 0,0-1 0,0 0 0,0 0 0,0 1 0,0 0 0,0 0 0,-2-1 0,2 0 0,-2 0 0,2 0 0,0 0 0,0 0 0,0 0 0,0 1 0,0 0 0,0 0 0,-2-1 0,1 0 0,-1 1 0,1 0 0,0 0 0,-1-1 0,2 0 0,-2 0 0,2 1 0,-2 0 0,0 0 0,1-1 0,-1 0 0,0 2 0,2-2 0,-2 2 0,0-1 0,1 0 0,-3 0 0,4 1 0,-4-2 0,2 1 0,-3 1 0,1-1 0,-1 0 0,1-1 0,-1 0 0,1 0 0,0 0 0,-1 0 0,1 0 0,-3 0 0,2 2 0,-1-2 0,2 2 0,2-2 0,-2 0 0,1 0 0,-1 0 0,4 0 0,-2 0 0,0 0 0,1 0 0,-1 0 0,2 1 0,0 0 0,-2 0 0,2-1 0,-2 0 0,0 0 0,1 0 0,0 0 0,-1 0 0,1 0 0,-3 0 0,4 0 0,-4 0 0,1 0 0,1 0 0,-2 0 0,3 0 0,-3 0 0,4 0 0,-4 0 0,2 0 0,-1 0 0,1 0 0,0 0 0,0 0 0,-1 0 0,-1 0 0,4 0 0,-4 0 0,1 0 0,-1 0 0,0 0 0,1 0 0,-1 0 0,2 0 0,-3 0 0,1 0 0,1 0 0,-1 0 0,4 0 0,-4 0 0,3 0 0,0 0 0,-1 0 0,1 0 0,-1 0 0,0 0 0,2 0 0,-2 0 0,2 0 0,0 0 0,-2 0 0,1 0 0,-1-1 0,2 0 0,0 0 0,0 1 0,0 0 0,0 0 0,-3 0 0,-2 0 0,0 0 0,-5 0 0,5-2 0,-5 2 0,5-2 0,-2 2 0,3 0 0,-3 0 0,4-1 0,-4 1 0,5-2 0,-3 2 0,3 0 0,-2 0 0,3-1 0,-1 1 0,0-2 0,2 2 0,-4 0 0,1 0 0,1 0 0,-2 0 0,4 0 0,-4 0 0,3 0 0,-1 0 0,2 0 0,-2 0 0,2 0 0,-2 0 0,0-1 0,-1 0 0,-1-1 0,-1 2 0,3-1 0,-2 1 0,2-3 0,-3 2 0,1 0 0,-1-1 0,-2 2 0,2-4 0,-2 4 0,3-3 0,-1 2 0,1 0 0,1 1 0,-1 0 0,4-2 0,-4 2 0,4-1 0,-2 1 0,2 0 0,0 0 0,0-2 0,0 2 0,0-1 0,0 1 0,0 0 0,0 0 0,0 0 0,0 0 0,0 0 0,0-2 0,0 2 0,0-1 0,-2 1 0,2 0 0,-2-2 0,0 2 0,1-1 0,-1 1 0,0 0 0,2 0 0,-4 0 0,1-2 0,-1 2 0,-1-2 0,1 2 0,0 0 0,1 0 0,-1-2 0,2 2 0,-3-2 0,1 2 0,1 0 0,-1-1 0,2 0 0,-2 0 0,-1 1 0,1-2 0,-1 1 0,3 0 0,-2 1 0,1 0 0,1 0 0,-2 0 0,2 0 0,-1 0 0,-1 0 0,2 0 0,-3-2 0,3 2 0,-2-2 0,1 2 0,-1 0 0,1 0 0,0 0 0,2 0 0,-1 0 0,2 0 0,0 0 0,0 0 0,0 0 0,0 0 0,0 0 0,1 0 0,-3 0 0,-3 0 0,0 0 0,-5 0 0,5 0 0,-4 0 0,4 0 0,-2 0 0,2 0 0,1 0 0,-1 0 0,1 0 0,1 0 0,-1 0 0,4 0 0,-2 0 0,0 0 0,1 0 0,0 0 0,1 0 0,0 0 0,0 1 0,0 0 0,0 0 0,0-1 0,0 0 0,0 0 0,0 0 0,0 0 0,-2 0 0,1 0 0,-1 0 0,0 2 0,2-2 0,-4 2 0,1-2 0,1 1 0,-2-1 0,3 2 0,-1-2 0,1 1 0,-2 0 0,-1 0 0,1-1 0,-1 0 0,2 0 0,-1 0 0,1 2 0,0-2 0,1 3 0,-2-3 0,2 1 0,1-1 0,0 0 0,0 0 0,1 0 0,-1 0 0,0 0 0,0 0 0,-2 0 0,0 0 0,0 0 0,0 0 0,0 0 0,2 0 0,-2 0 0,0 0 0,2 0 0,-2 0 0,0 0 0,1 0 0,-3 0 0,4 0 0,-2 0 0,0 0 0,1 0 0,-1 0 0,2 0 0,0 0 0,0 0 0,0 0 0,0 0 0,0 0 0,0 0 0,2-1 0,-2 1 0,1-1 0,-1 1 0,2-2 0,-2 2 0,1-1 0,0 1 0,0-2 0,0 2 0,1 0 0,0 1 0,1 2 0,0 0 0,0 0 0,0 0 0,0 0 0,1-1 0,0 0 0,0 0 0,-1 1 0,1 0 0,0 0 0,0 2 0,-1-1 0,0 3 0,0-4 0,0 4 0,1-4 0,0 2 0,0 0 0,-1-1 0,0 1 0,0-2 0,0 0 0,0 0 0,0 0 0,0 0 0,0 0 0,0 2 0,0-2 0,0 4 0,0-3 0,1 1 0,0-2 0,0 2 0,-1-2 0,1 2 0,0-2 0,0 0 0,-1 0 0,0 0 0,0 0 0,1 0 0,0 0 0,0 0 0,-1 0 0,0 0 0,0 0 0,0 0 0,0 0 0,0 2 0,0-2 0,0 2 0,0 0 0,0-1 0,0 1 0,0-2 0,0 0 0,0 2 0,0-2 0,0 2 0,0-2 0,0 0 0,0 0 0,0 0 0,0 0 0,0 0 0,0 0 0,0 0 0,0 0 0,1 0 0,0 0 0,0 0 0,-1 0 0,0 0 0,0 0 0,1 0 0,0 0 0,0 0 0,-1 0 0,0 0 0,1 0 0,0 0 0,0 0 0,-1 0 0,0 0 0,1 0 0,0 0 0,0 0 0,-1 0 0,0 0 0,0 0 0,0 0 0,0-1 0,0 1 0,1 0 0,0 0 0,0 0 0,-1-1 0,0 1 0,0 0 0,0-1 0,0 1 0,0 0 0,0-1 0,0 1 0,0-1 0,0 1 0,1-2 0,0 0 0,2-1 0,0 0 0,0-1 0,-1 1 0,1-3 0,0 3 0,0-2 0,0 2 0,0 0 0,0 0 0,0 0 0,-1 0 0,1 0 0,0 0 0,0 0 0,0 0 0,-1 0 0,1 0 0,0 0 0,0 0 0,0 0 0,0 0 0,0 0 0,0 0 0,-1 0 0,1 0 0,0 0 0,0 0 0,-1 0 0,1 0 0,0 0 0,0 0 0,-1 0 0,0 0 0,-1 0 0</inkml:trace>
</inkml:ink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BCBDC-13DF-5040-9303-384216BFAE99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26238-92EA-B145-A105-3CEA31AD356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6639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Velkommen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0499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Sammenligne agenten med menneskelige evne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Ser at etter 70 runder at den </a:t>
            </a:r>
            <a:r>
              <a:rPr lang="nb-NO" dirty="0" err="1"/>
              <a:t>mennekselige</a:t>
            </a:r>
            <a:r>
              <a:rPr lang="nb-NO" dirty="0"/>
              <a:t> spilleren får fort en score på rundt 1000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Spillet er relativt vanskelig etter fjerning av muligheten til å spise spøkelsene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62887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Etter 2000 episoder ser vi at agenten kommer seg fort opp i score men så synker scoren kraftig igjen.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Vi fant ut at agenten ikke hadde utforsket nok av miljøet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Og at den antageligvis ble straffet så hardt av spøkelsene at den etterhvert heller gikk ruter med mindre pellets som var sikrere for spøkelser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Vi hadde straffen på -1000 og +10 i belønning for å plukke opp en pellet.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0802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Satte opp epsilon vi brukte i vår epsilon </a:t>
            </a:r>
            <a:r>
              <a:rPr lang="nb-NO" dirty="0" err="1"/>
              <a:t>greedy</a:t>
            </a:r>
            <a:r>
              <a:rPr lang="nb-NO" dirty="0"/>
              <a:t> strategi slik at den sank mye saktere enn den tidligere agenten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Vi satte ned straffen til spøkelsene fra -1000 til -500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 to dippene skyldes at agenten oppdaget </a:t>
            </a:r>
            <a:r>
              <a:rPr lang="nb-NO" dirty="0" err="1"/>
              <a:t>bugs</a:t>
            </a:r>
            <a:r>
              <a:rPr lang="nb-NO" dirty="0"/>
              <a:t> som </a:t>
            </a:r>
            <a:r>
              <a:rPr lang="nb-NO" dirty="0" err="1"/>
              <a:t>kræsjet</a:t>
            </a:r>
            <a:r>
              <a:rPr lang="nb-NO" dirty="0"/>
              <a:t> spillet, etter vi startet den igjen så begynte epsilon på 1 igjen.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 err="1"/>
              <a:t>Stabilierer</a:t>
            </a:r>
            <a:r>
              <a:rPr lang="nb-NO" dirty="0"/>
              <a:t> seg på </a:t>
            </a:r>
            <a:r>
              <a:rPr lang="nb-NO" dirty="0" err="1"/>
              <a:t>ca</a:t>
            </a:r>
            <a:r>
              <a:rPr lang="nb-NO" dirty="0"/>
              <a:t> 500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2457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Her ser vi grafen for hvor god den blir med 0 tilfeldige handlinger etter x-antall episoder med trening.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Grafen øker rask og ligger på rundt 500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Resultatene kunne vært annerledes dersom miljøet ikke hadde krasjet (se fall etter 3000 og 6000 episoder) som kan fått agenten til å overestimere belønning fra starten, samt at den ved hver krasj mistet </a:t>
            </a:r>
            <a:r>
              <a:rPr lang="nb-NO" dirty="0" err="1"/>
              <a:t>ReplayMemory</a:t>
            </a:r>
            <a:r>
              <a:rPr lang="nb-NO" dirty="0"/>
              <a:t>-et sitt.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Etter de 30 000 episodene ligger agenten vår på omtrent 34% av menneskelig evne, hvor 0% er helt tilfeldige handlinger, og 100% er 1050 (gjennomsnitt for de menneskelige spillene våre)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15704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Her kan dere se hvordan agenten vår spiller etter 30 000 episoder med trening.</a:t>
            </a:r>
          </a:p>
          <a:p>
            <a:endParaRPr lang="nb-NO" dirty="0"/>
          </a:p>
          <a:p>
            <a:r>
              <a:rPr lang="nb-NO" dirty="0"/>
              <a:t>Som dere ser har den blitt god til å plukke opp pellets, men sliter med å ikke bli fanget av spøkelsene og prøver ikke å løpe fra dem før de er 1 eller 2 ruter unna. </a:t>
            </a:r>
          </a:p>
          <a:p>
            <a:endParaRPr lang="nb-NO" dirty="0"/>
          </a:p>
          <a:p>
            <a:r>
              <a:rPr lang="nb-NO" dirty="0"/>
              <a:t>Det var spill vi ikke fikk tatt opp hvor alle </a:t>
            </a:r>
            <a:r>
              <a:rPr lang="nb-NO" dirty="0" err="1"/>
              <a:t>spøkelsnene</a:t>
            </a:r>
            <a:r>
              <a:rPr lang="nb-NO" dirty="0"/>
              <a:t> var bak Pac-Man, og det var i disse spillene agenten pleide å få høyest score. Da den klarer å løpe fra dem.</a:t>
            </a:r>
          </a:p>
          <a:p>
            <a:endParaRPr lang="nb-NO" dirty="0"/>
          </a:p>
          <a:p>
            <a:r>
              <a:rPr lang="nb-NO" dirty="0"/>
              <a:t>Vi så også at under treningen klarer ikke agenten å </a:t>
            </a:r>
            <a:r>
              <a:rPr lang="nb-NO" dirty="0" err="1"/>
              <a:t>generalisre</a:t>
            </a:r>
            <a:r>
              <a:rPr lang="nb-NO" dirty="0"/>
              <a:t> det den har lært til forskjellige situasjoner, f.eks. dersom den setter seg fast i høyre eller venstre hjørne er to helt forskjellige tilstander for agenten, selv om </a:t>
            </a:r>
            <a:r>
              <a:rPr lang="nb-NO" dirty="0" err="1"/>
              <a:t>spilltilstanden</a:t>
            </a:r>
            <a:r>
              <a:rPr lang="nb-NO" dirty="0"/>
              <a:t> er nesten lik.</a:t>
            </a:r>
          </a:p>
          <a:p>
            <a:endParaRPr lang="nb-NO" dirty="0"/>
          </a:p>
          <a:p>
            <a:r>
              <a:rPr lang="nb-NO" dirty="0"/>
              <a:t>Noen endringer vi kunne forsøkt for å få en bedre agent hadde vært å f.eks. legge til flere </a:t>
            </a:r>
            <a:r>
              <a:rPr lang="nb-NO" dirty="0" err="1"/>
              <a:t>connected</a:t>
            </a:r>
            <a:r>
              <a:rPr lang="nb-NO" dirty="0"/>
              <a:t> </a:t>
            </a:r>
            <a:r>
              <a:rPr lang="nb-NO" dirty="0" err="1"/>
              <a:t>layers</a:t>
            </a:r>
            <a:r>
              <a:rPr lang="nb-NO" dirty="0"/>
              <a:t>, da 2 kan være litt lite for så komplekst spill som dette. Samtidig som vi kanskje hadde fått andre resultater om vi hadde prøvd på nytt med samme nettverk uten å ha problemer med at miljøet krasjet så vi må starte på nytt.</a:t>
            </a:r>
          </a:p>
          <a:p>
            <a:endParaRPr lang="nb-NO" dirty="0"/>
          </a:p>
          <a:p>
            <a:r>
              <a:rPr lang="nb-NO" dirty="0"/>
              <a:t>For å sammenligne våre resultater med noen andre -&gt;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74589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Google </a:t>
            </a:r>
            <a:r>
              <a:rPr lang="nb-NO" dirty="0" err="1"/>
              <a:t>deepmind</a:t>
            </a:r>
            <a:r>
              <a:rPr lang="nb-NO" dirty="0"/>
              <a:t> laget en agent som kjørte på flere atarispill og ga </a:t>
            </a:r>
            <a:r>
              <a:rPr lang="nb-NO" dirty="0" err="1"/>
              <a:t>overmennekslige</a:t>
            </a:r>
            <a:r>
              <a:rPr lang="nb-NO" dirty="0"/>
              <a:t> resultater.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Disse agentene brukte i likhet må vår agent kun </a:t>
            </a:r>
            <a:r>
              <a:rPr lang="nb-NO" dirty="0" err="1"/>
              <a:t>pixlene</a:t>
            </a:r>
            <a:r>
              <a:rPr lang="nb-NO" dirty="0"/>
              <a:t> på skjermen til å skjenne igjen tilstander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Men på Ms. Pac-Man ser vi at den kun gir 13% av </a:t>
            </a:r>
            <a:r>
              <a:rPr lang="nb-NO" dirty="0" err="1"/>
              <a:t>mennesklig</a:t>
            </a:r>
            <a:r>
              <a:rPr lang="nb-NO" dirty="0"/>
              <a:t> spill, der 0% er bare tilfeldige handlinger og 100% er menneskelig nivå.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745855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Microsoft løste Ms. </a:t>
            </a:r>
            <a:r>
              <a:rPr lang="nb-NO" dirty="0" err="1"/>
              <a:t>Pacman</a:t>
            </a:r>
            <a:r>
              <a:rPr lang="nb-NO" dirty="0"/>
              <a:t> ved å dele opp problemet i flere små agenter som ga info til en overordet agent, som tok siste beslutning.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I skjermbildet indikerer pilene på alle objektene hvilken handling som er best for </a:t>
            </a:r>
            <a:r>
              <a:rPr lang="nb-NO" dirty="0" err="1"/>
              <a:t>akkuratt</a:t>
            </a:r>
            <a:r>
              <a:rPr lang="nb-NO" dirty="0"/>
              <a:t> det objektet, nederst er de delt inn i grupper og ms pac-man tar handlingen basert på totalen av disse pilene.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På høyre er </a:t>
            </a:r>
            <a:r>
              <a:rPr lang="nb-NO" dirty="0" err="1"/>
              <a:t>størrelsesordene</a:t>
            </a:r>
            <a:r>
              <a:rPr lang="nb-NO" dirty="0"/>
              <a:t> til disse verdiene farget rødt, slik at det som er veldig rødt har stor påvirkning på den resulterende handlingen.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Dette gjorde at de slo spillet, og fikk den </a:t>
            </a:r>
            <a:r>
              <a:rPr lang="nb-NO" dirty="0" err="1"/>
              <a:t>maskimale</a:t>
            </a:r>
            <a:r>
              <a:rPr lang="nb-NO" dirty="0"/>
              <a:t> poengsummen for hele spillet, noe som ikke hadde blitt gjort før.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26096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19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52084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Vi skal gå igjennom dette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80887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Vi startet med en vid og vanskelig problemstilling, men spisset det ned til dette:</a:t>
            </a:r>
          </a:p>
          <a:p>
            <a:endParaRPr lang="nb-NO" dirty="0"/>
          </a:p>
          <a:p>
            <a:r>
              <a:rPr lang="nb-NO" dirty="0"/>
              <a:t>Kan en agent lære seg å spille Pac-Man, kun ved å se på skjermen. </a:t>
            </a:r>
          </a:p>
          <a:p>
            <a:endParaRPr lang="nb-NO" dirty="0"/>
          </a:p>
          <a:p>
            <a:r>
              <a:rPr lang="nb-NO" dirty="0"/>
              <a:t>Altså uten at vi gir agenten mer informasjon enn det en menneskelig  spiller får ved å se på skjermen. 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6012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Dere er kanskje allerede kjent med Pac-Man som dere ser her, det fine med </a:t>
            </a:r>
            <a:r>
              <a:rPr lang="nb-NO" dirty="0" err="1"/>
              <a:t>pacman</a:t>
            </a:r>
            <a:r>
              <a:rPr lang="nb-NO" dirty="0"/>
              <a:t> er at det faktisk bare er ett rutenett -&gt;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7091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Det er dette rutenettet vi baserte oss på når vi skulle implementere våres miljø, for å få det så likt som mulig. Da </a:t>
            </a:r>
            <a:r>
              <a:rPr lang="nb-NO" dirty="0" err="1"/>
              <a:t>ednte</a:t>
            </a:r>
            <a:r>
              <a:rPr lang="nb-NO" dirty="0"/>
              <a:t> vi opp med dette miljøet -&gt;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5536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Grunnen til at vi valgte å implementere spillet selv er at for det første ville ha full kontroll over hva som foregikk i miljøet, slik at vi kunne gjøre justeringer underveis.  </a:t>
            </a:r>
          </a:p>
          <a:p>
            <a:endParaRPr lang="nb-NO" dirty="0"/>
          </a:p>
          <a:p>
            <a:r>
              <a:rPr lang="nb-NO" dirty="0"/>
              <a:t>En av disse justeringen er som dere ser at «Power-Pellets» som lar </a:t>
            </a:r>
            <a:r>
              <a:rPr lang="nb-NO" dirty="0" err="1"/>
              <a:t>pacman</a:t>
            </a:r>
            <a:r>
              <a:rPr lang="nb-NO" dirty="0"/>
              <a:t> spise spøkelsene er borte, dette ble gjort grunnet tiden vi hadde til å lage miljøet, og for å gjøre spillet mer forutsigbart for agenten, i vårt miljø trenger agenten kun å tenke på å spise pellets, og ikke bli tatt av spøkelsene. -&gt;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0683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Spøkelsene er delen av spillet som gjør Pac-man vanskelig. Her ser dere hvordan spøkelsene løper etter Pac-Man, hvert spøkelse har sitt eget mål basert på Pac-Man sin posisjon og retning, dette gjør at spøkelsene ofte omringer Pac-Man og gjør spillet svært vanskelig etter vi tok vekk muligheten for å spise spøkelsene.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86673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Agenten vår skal som sagt kun bruke skjermen til å lære seg spillet, for å gjøre denne prosessen raskere, skalerer vi ned -&gt; og konverter til svart hvitt. Dette minker pikslene agenten må </a:t>
            </a:r>
            <a:r>
              <a:rPr lang="nb-NO" dirty="0" err="1"/>
              <a:t>prossesre</a:t>
            </a:r>
            <a:r>
              <a:rPr lang="nb-NO" dirty="0"/>
              <a:t> uten å tape </a:t>
            </a:r>
            <a:r>
              <a:rPr lang="nb-NO" dirty="0" err="1"/>
              <a:t>infomrasjon</a:t>
            </a:r>
            <a:r>
              <a:rPr lang="nb-NO" dirty="0"/>
              <a:t> om tilstanden i spillet.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Vi matet bilde til et nettverk som besto av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3 </a:t>
            </a:r>
            <a:r>
              <a:rPr lang="nb-NO" dirty="0" err="1"/>
              <a:t>konvelutionære</a:t>
            </a:r>
            <a:r>
              <a:rPr lang="nb-NO" dirty="0"/>
              <a:t> lag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2 </a:t>
            </a:r>
            <a:r>
              <a:rPr lang="nb-NO" dirty="0" err="1"/>
              <a:t>fully</a:t>
            </a:r>
            <a:r>
              <a:rPr lang="nb-NO" dirty="0"/>
              <a:t> </a:t>
            </a:r>
            <a:r>
              <a:rPr lang="nb-NO" dirty="0" err="1"/>
              <a:t>connected</a:t>
            </a:r>
            <a:r>
              <a:rPr lang="nb-NO" dirty="0"/>
              <a:t> lag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nb-NO" dirty="0"/>
              <a:t>Fikk ut 4 </a:t>
            </a:r>
            <a:r>
              <a:rPr lang="nb-NO" dirty="0" err="1"/>
              <a:t>actions</a:t>
            </a:r>
            <a:endParaRPr lang="nb-NO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Opp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Ned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Høyre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nb-NO" dirty="0"/>
              <a:t>Venstre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nb-NO" dirty="0"/>
              <a:t>Brukte epsilon </a:t>
            </a:r>
            <a:r>
              <a:rPr lang="nb-NO" dirty="0" err="1"/>
              <a:t>greedy</a:t>
            </a:r>
            <a:r>
              <a:rPr lang="nb-NO" dirty="0"/>
              <a:t> strategi for å utforske/utnytte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73668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100% tilfeldige handlinger ga gjennomsnitt score på 223 over 1000 </a:t>
            </a:r>
            <a:r>
              <a:rPr lang="nb-NO" dirty="0" err="1"/>
              <a:t>eps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26238-92EA-B145-A105-3CEA31AD356F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40112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9492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6083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8489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1612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86356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994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4287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007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9890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45502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769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EDEDFA-7AE8-1E49-9414-EA8B7FDEBBE6}" type="datetimeFigureOut">
              <a:rPr lang="nb-NO" smtClean="0"/>
              <a:t>27.11.2020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411826-3BF4-1D45-B327-68BCCCA8311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58011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8.gif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customXml" Target="../ink/ink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icrosoft.com/ai/divide-conquer-microsoft-researchers-used-ai-master-ms-pac-man/" TargetMode="External"/><Relationship Id="rId2" Type="http://schemas.openxmlformats.org/officeDocument/2006/relationships/hyperlink" Target="https://ai.googleblog.com/2015/02/from-pixels-to-actions-human-level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gif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5C3B296-44ED-8942-9EF2-DC8B5FD56D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b-NO" sz="4800" dirty="0" err="1"/>
              <a:t>Reinforcment</a:t>
            </a:r>
            <a:r>
              <a:rPr lang="nb-NO" sz="4800" dirty="0"/>
              <a:t> </a:t>
            </a:r>
            <a:r>
              <a:rPr lang="nb-NO" sz="4800" dirty="0" err="1"/>
              <a:t>learning</a:t>
            </a:r>
            <a:br>
              <a:rPr lang="nb-NO" dirty="0"/>
            </a:br>
            <a:r>
              <a:rPr lang="nb-NO" dirty="0"/>
              <a:t>____</a:t>
            </a:r>
            <a:r>
              <a:rPr lang="nb-NO" u="sng" dirty="0"/>
              <a:t>Pac-Man____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51F65E0B-B692-E04D-A6E3-6D39CE6FA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6313"/>
            <a:ext cx="9144000" cy="1655762"/>
          </a:xfrm>
        </p:spPr>
        <p:txBody>
          <a:bodyPr>
            <a:normAutofit/>
          </a:bodyPr>
          <a:lstStyle/>
          <a:p>
            <a:r>
              <a:rPr lang="nb-NO" sz="1600" i="1" dirty="0"/>
              <a:t>Prosjektpresentasjon TDAT3025</a:t>
            </a:r>
          </a:p>
          <a:p>
            <a:endParaRPr lang="nb-NO" sz="1600" i="1" dirty="0"/>
          </a:p>
          <a:p>
            <a:r>
              <a:rPr lang="nb-NO" dirty="0"/>
              <a:t>Sabine Seljeseth </a:t>
            </a:r>
          </a:p>
          <a:p>
            <a:r>
              <a:rPr lang="nb-NO" dirty="0"/>
              <a:t>Sivert Utne</a:t>
            </a:r>
          </a:p>
        </p:txBody>
      </p:sp>
      <p:pic>
        <p:nvPicPr>
          <p:cNvPr id="17" name="Bilde 16">
            <a:extLst>
              <a:ext uri="{FF2B5EF4-FFF2-40B4-BE49-F238E27FC236}">
                <a16:creationId xmlns:a16="http://schemas.microsoft.com/office/drawing/2014/main" id="{40D93E72-013B-914A-ABB2-489F34087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39" y="628433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0BF7C163-E8FC-0F47-B283-9B7B75AE7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186" y="6281157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8E27152C-3D34-FA42-A3E5-071831DD8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4786" y="6284332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839FC747-C773-FD48-B841-354FFF4F1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386" y="6281157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F933C619-CA41-984E-AB58-4D3F65359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986" y="6277982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741B2F35-506B-C54C-8F44-8A977D1DC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586" y="6284332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B5AAB90E-4D8F-4344-976B-B5CEAD6EAA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21586" y="6261302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A782F082-4A9A-8A4D-8BF3-72318A8536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637" y="6172418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57D30E21-B563-594A-91F8-C963159C1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EB7E78C8-285A-AB4C-ABCD-5293944E0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378AC1C6-8113-4F4C-BFFA-DC64DA8E8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DF9021F6-F913-CA43-9385-B45C5FC5B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3338533C-0A66-9B4C-AC05-C51CF7EDB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667CB815-A27D-0E49-B763-979DA72D7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27F14499-FFC3-0144-B1ED-0DA0626E5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9CAE678B-9468-F147-B85F-A2886988A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AC640BC4-4A5E-754E-871C-5C972A61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5C0EC3A0-72C7-E641-BC37-F5C5B02D6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3F485C3F-3682-624A-8FB0-71FCA2A9B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78CB2F80-130B-7D4F-B6A1-01A7C80F4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8F41FB06-51CD-2243-8888-661706DFF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19E1E176-0EB6-6943-B8EE-AD6046CF4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3E534511-8DFC-2148-B321-BE3401C60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46" name="Bilde 45">
            <a:extLst>
              <a:ext uri="{FF2B5EF4-FFF2-40B4-BE49-F238E27FC236}">
                <a16:creationId xmlns:a16="http://schemas.microsoft.com/office/drawing/2014/main" id="{D1E27B37-A6E2-C049-905C-DA607C002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47" name="Bilde 46">
            <a:extLst>
              <a:ext uri="{FF2B5EF4-FFF2-40B4-BE49-F238E27FC236}">
                <a16:creationId xmlns:a16="http://schemas.microsoft.com/office/drawing/2014/main" id="{359C8810-F588-CF49-AD7B-D1812E5B3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48" name="Bilde 47">
            <a:extLst>
              <a:ext uri="{FF2B5EF4-FFF2-40B4-BE49-F238E27FC236}">
                <a16:creationId xmlns:a16="http://schemas.microsoft.com/office/drawing/2014/main" id="{B1E71476-10DF-9E45-8BC3-A9AD3438E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49" name="Bilde 48">
            <a:extLst>
              <a:ext uri="{FF2B5EF4-FFF2-40B4-BE49-F238E27FC236}">
                <a16:creationId xmlns:a16="http://schemas.microsoft.com/office/drawing/2014/main" id="{AA6BEDFF-5EEB-A746-8263-679FBC0A3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50" name="Bilde 49">
            <a:extLst>
              <a:ext uri="{FF2B5EF4-FFF2-40B4-BE49-F238E27FC236}">
                <a16:creationId xmlns:a16="http://schemas.microsoft.com/office/drawing/2014/main" id="{F7AC2825-34CA-624C-8A5D-21B56460C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51" name="Bilde 50">
            <a:extLst>
              <a:ext uri="{FF2B5EF4-FFF2-40B4-BE49-F238E27FC236}">
                <a16:creationId xmlns:a16="http://schemas.microsoft.com/office/drawing/2014/main" id="{09454CA8-1CEC-AF45-82F6-A1FE50993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52" name="Bilde 51">
            <a:extLst>
              <a:ext uri="{FF2B5EF4-FFF2-40B4-BE49-F238E27FC236}">
                <a16:creationId xmlns:a16="http://schemas.microsoft.com/office/drawing/2014/main" id="{FA197B94-85B4-BD4B-8E7D-3EC42A1AF7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53" name="Bilde 52">
            <a:extLst>
              <a:ext uri="{FF2B5EF4-FFF2-40B4-BE49-F238E27FC236}">
                <a16:creationId xmlns:a16="http://schemas.microsoft.com/office/drawing/2014/main" id="{D4826DCD-76CF-CA45-81CF-39929245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54" name="Bilde 53">
            <a:extLst>
              <a:ext uri="{FF2B5EF4-FFF2-40B4-BE49-F238E27FC236}">
                <a16:creationId xmlns:a16="http://schemas.microsoft.com/office/drawing/2014/main" id="{057FB830-1282-BF41-B179-71851867B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57" name="Bilde 56">
            <a:extLst>
              <a:ext uri="{FF2B5EF4-FFF2-40B4-BE49-F238E27FC236}">
                <a16:creationId xmlns:a16="http://schemas.microsoft.com/office/drawing/2014/main" id="{DD5DC0AC-162C-5240-BABB-B6BC52B409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837" y="6255987"/>
            <a:ext cx="355600" cy="355600"/>
          </a:xfrm>
          <a:prstGeom prst="rect">
            <a:avLst/>
          </a:prstGeom>
        </p:spPr>
      </p:pic>
      <p:pic>
        <p:nvPicPr>
          <p:cNvPr id="59" name="Bilde 58">
            <a:extLst>
              <a:ext uri="{FF2B5EF4-FFF2-40B4-BE49-F238E27FC236}">
                <a16:creationId xmlns:a16="http://schemas.microsoft.com/office/drawing/2014/main" id="{BD42C5EA-2AD8-4A46-999D-63DF014FE4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892" y="6391896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96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B78A61-E8DE-F14D-BBFC-30AD291F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 og diskusjon</a:t>
            </a:r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DE314D0C-1FE9-DB47-A20F-00C7D594B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48" y="1825625"/>
            <a:ext cx="5824675" cy="4368507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CA3D8C64-F73E-B64C-A277-BD6D4AA1A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405" y="6286546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7CC04BED-3049-0E4F-87CA-902AAF7C8E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186" y="6279340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715E85D7-3B98-3F47-8F27-D945952F09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8103" y="6174632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115F2A1C-BAEA-1247-9E39-38E34EB66C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9F15B216-734D-334A-A062-F560F4EDAA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A52908A5-C228-7241-A770-020D45C06D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2C4A7C0D-8541-4C4D-A804-0570A0FDCE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BB9CAB86-A903-094E-A325-557B3563AB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DF84FD8C-A96F-244E-A204-FFB71D0D04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D2A428FA-5786-4748-92D1-648E02A944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421EBCF1-EF19-524D-B89B-9876F906F2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43EE42BB-2236-5847-8621-A6F5AF6C4B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A0779A75-DE61-C847-95C7-3366FE9989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8544FC18-8824-DC4D-8540-E0C60C0A41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873A16C2-EA1A-4442-A02F-750E3E9F45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7A8E0ECA-64BD-BF46-A84F-2009F3D06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4410DA3F-0B27-1B45-BB60-F5484A3448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89F5277C-0520-5549-99D5-0CCF5E04A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6FF13F41-A18A-AD4D-9B9C-C1DCE94298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7FDA7CC1-8112-EA47-A323-9892015462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A80AA53F-5078-0740-8D8A-6442AAE315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A59BB89F-9EB1-8549-A639-F680E73182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6C14FA09-1868-7C48-AA77-ABD47BA76B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0303" y="6258201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FAC37DB0-0CAE-6943-8C86-CD60027413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28358" y="6394110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56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B78A61-E8DE-F14D-BBFC-30AD291F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 og diskusjon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FE83FFB7-5B00-6B43-920D-7C224C9E7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4019" y="1825625"/>
            <a:ext cx="5818334" cy="4363751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1E22CE5C-688E-0B42-9FFC-CBFE3A3A5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927" y="6282989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7977A2EB-52F2-B340-8DEF-0EEC160DA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586" y="6282989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1756138B-2A6B-EB47-8F5E-DAB0C17C07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625" y="6171075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4CBB7006-9E05-5D4C-A6EB-F3D841D587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822C307E-B351-8A42-813C-DB9A489962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1F9138E1-680B-AE4D-A9C2-EFB4DF03C6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EFA613DC-0724-8149-83C9-8EB3CE3673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CAFE39C0-E87A-2345-B548-B23A0D8430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7090B1AB-2E14-1942-A232-E63BD78F13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D5FEF4D4-EABC-C444-BA95-4EA2CA3434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D9D4B24A-6852-8149-AAF7-658FD81B7A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74EEFBF2-3877-4945-95BE-4A721FA1AD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F3AAC213-A978-4247-9F4C-AF73391CCD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D4D3E072-9D0A-9741-90BA-4850A1F612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279D643C-B60B-DC49-99E9-636DA27BAF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9B36AFBC-E492-6442-919B-CDB3C9BBD2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E34B7004-FE87-6445-8E80-0ABF27AC4F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1F3BC8CE-02FF-AB49-91E0-0BA2C599FC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9FD6BA99-1669-E741-A741-80DAA06B5C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BD708185-D453-0445-827D-D744281E5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63EF031E-14D4-4E4B-9770-241B980473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53398DB0-32C6-2F41-AB42-3F4FDFBDF7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6825" y="6254644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1A3CBBF1-C395-A744-842F-0A1646B9A3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34880" y="6390553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04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B78A61-E8DE-F14D-BBFC-30AD291F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 og diskusjon</a:t>
            </a:r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A8E2562A-5BA1-7248-A64D-852ADD654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157" y="1812022"/>
            <a:ext cx="5838058" cy="4378544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F00418F9-B3C4-F147-BCF0-3F2C807AE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186" y="6300937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E976710C-D9B6-5B46-A5C6-A41502845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86" y="6280023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BC53166F-1F2B-CB49-97CD-EEEDB9F397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7884" y="6189023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97225F27-1A33-124A-A6F2-CB3171309B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48110329-42A9-FC41-BCCE-4F464360C9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354C7993-2E4B-4340-A604-CA570C747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052159C3-C1AF-2742-BD2A-76197403C4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6DCDAC71-D56F-E745-9B73-93A76349D9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878546BD-7252-9B43-9709-998F5E4890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D9D13819-B478-134D-A20F-B69D2E2AB5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45C01C29-871D-C94E-92B2-B87829B979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2DBA85EE-B507-574B-840B-D5377A149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2029EC2B-473E-D74C-9EE9-8246412E30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49FC7066-B55A-0B48-92A9-E850002C0E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1B56D586-E28E-C543-9D15-E32C4F5FC0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032AFBEE-9EAD-B145-A3EA-3F497D496A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98097CF7-F454-3A45-8433-B178F276D3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19150F44-3D88-F847-B56D-491736EEDE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A181601E-CC9A-8146-BD33-8F96E98AE6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95883565-6802-3C4F-8FE8-936C39EEDB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B8863910-7457-964B-B8AA-73D649677A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0084" y="6272592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1A8C662B-6065-FB4D-AF77-14845CA1D2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98139" y="6408501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509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B78A61-E8DE-F14D-BBFC-30AD291F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 og diskusjon</a:t>
            </a:r>
          </a:p>
        </p:txBody>
      </p:sp>
      <p:pic>
        <p:nvPicPr>
          <p:cNvPr id="13" name="Bilde 12">
            <a:extLst>
              <a:ext uri="{FF2B5EF4-FFF2-40B4-BE49-F238E27FC236}">
                <a16:creationId xmlns:a16="http://schemas.microsoft.com/office/drawing/2014/main" id="{6479F565-0AAD-ED45-BF52-B1DCCB648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152" y="1825625"/>
            <a:ext cx="5806068" cy="4354551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E695F661-2DB1-004B-AA0C-60DCDF054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786" y="6304258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6794E879-21F5-E14E-9014-44B6ABD543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386" y="6284332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62BBC6E5-770C-C240-B0B4-4FB0BC4DC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3484" y="6192344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456ED7FA-C1B6-B848-8F24-EA38BD606D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E5D9694F-3B4D-6D45-AB77-98DC9528CD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6E45FC63-5F9E-4D40-A47C-3895C6B1F4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5E4B6173-7073-4D4D-A83C-67DBF1B2D7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FEF96D1B-DA91-0E45-8271-B0C857B33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7B1AD0AF-19E8-6640-9777-843EC64DB3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CD930109-F2A1-BA46-996D-D5BC88F9F7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8EED9382-F7B9-F74E-B5A4-EB454F01B7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DEFA1AAD-D6CC-7B42-B235-AC9D52EC8F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388238F1-4941-1843-8B0B-8E4D902203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D8D1CABE-BFAC-E14A-A49C-C04F795F09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A82CC9B7-6EB6-3C4B-811B-20297E383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EB843D34-A250-3141-98AA-3B659B018E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8BCB0D4A-5A61-3747-ADB8-0EB6B12DE3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E72342F4-4FA5-E544-A23F-1377BA2C5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C5F5B2FB-BA63-924C-A193-F83CE361A4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BC6166FF-5AA3-AD42-9F44-52B7A01F15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5684" y="6275913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6D438F0B-88CE-A94D-88EA-C5C979B3C4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53739" y="6411822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3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2637AB76-EDED-6B42-A55B-9C6481999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96" y="360343"/>
            <a:ext cx="4719477" cy="5717181"/>
          </a:xfrm>
          <a:prstGeom prst="rect">
            <a:avLst/>
          </a:prstGeo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</a:t>
            </a:r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1A3FFB01-A99F-AC41-83B5-BE445CFAA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386" y="6311900"/>
            <a:ext cx="355600" cy="355600"/>
          </a:xfrm>
          <a:prstGeom prst="rect">
            <a:avLst/>
          </a:prstGeom>
        </p:spPr>
      </p:pic>
      <p:pic>
        <p:nvPicPr>
          <p:cNvPr id="14" name="Bilde 13">
            <a:extLst>
              <a:ext uri="{FF2B5EF4-FFF2-40B4-BE49-F238E27FC236}">
                <a16:creationId xmlns:a16="http://schemas.microsoft.com/office/drawing/2014/main" id="{00687C31-C748-1449-9A1E-2A8D4EDAFA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786" y="6275564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361E6981-DC23-FC47-863A-B09531123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084" y="6199986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519EDEBC-96A8-534A-A981-18433535D5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1DC1D2B6-6AFF-E245-8AC6-221F9E09DF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63F2F84E-ABCB-6E47-A411-BE924B8FB2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7998A138-33B1-364D-B972-8C69904271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553BA469-5077-B44F-A7CA-F2AC0578EF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F9D4DF5F-82E3-F342-B782-FD279CAC71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EE03F679-6E5F-3F49-A9CA-C975448703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91FFE6D3-5527-514F-80E0-FEF3E6BE36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1C781A00-8FD8-7D49-A12D-0C8FC3DAC2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8B551DCB-0AC3-A949-92D5-A25F03AEAF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6C0CC95E-8962-AB4A-BCF1-B6524ACF6F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9FCBD864-964D-BB4C-9923-2B02FC3163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18E49865-2F81-574C-82D7-82D84EFFCA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4E529867-3DCE-8642-9E26-5D5EF015F5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F911DB6A-C4E5-444E-B846-52A850058D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DF74A3B1-C9FB-FA42-9B88-003E2EA993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21284" y="6283555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98122DA7-597A-2542-AABF-610B025C43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09339" y="6419464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93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682E320-0288-9242-8A81-C77E30E1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045" y="2766218"/>
            <a:ext cx="5552768" cy="1325563"/>
          </a:xfrm>
        </p:spPr>
        <p:txBody>
          <a:bodyPr>
            <a:normAutofit fontScale="90000"/>
          </a:bodyPr>
          <a:lstStyle/>
          <a:p>
            <a:r>
              <a:rPr lang="nb-NO" dirty="0"/>
              <a:t>From </a:t>
            </a:r>
            <a:r>
              <a:rPr lang="nb-NO" dirty="0" err="1"/>
              <a:t>Pixels</a:t>
            </a:r>
            <a:r>
              <a:rPr lang="nb-NO" dirty="0"/>
              <a:t> to </a:t>
            </a:r>
            <a:r>
              <a:rPr lang="nb-NO" dirty="0" err="1"/>
              <a:t>Actions</a:t>
            </a:r>
            <a:r>
              <a:rPr lang="nb-NO" dirty="0"/>
              <a:t>: </a:t>
            </a:r>
            <a:r>
              <a:rPr lang="nb-NO" sz="3100" dirty="0"/>
              <a:t>Human-</a:t>
            </a:r>
            <a:r>
              <a:rPr lang="nb-NO" sz="3100" dirty="0" err="1"/>
              <a:t>level</a:t>
            </a:r>
            <a:r>
              <a:rPr lang="nb-NO" sz="3100" dirty="0"/>
              <a:t> </a:t>
            </a:r>
            <a:r>
              <a:rPr lang="nb-NO" sz="3100" dirty="0" err="1"/>
              <a:t>control</a:t>
            </a:r>
            <a:r>
              <a:rPr lang="nb-NO" sz="3100" dirty="0"/>
              <a:t> </a:t>
            </a:r>
            <a:r>
              <a:rPr lang="nb-NO" sz="3100" dirty="0" err="1"/>
              <a:t>through</a:t>
            </a:r>
            <a:r>
              <a:rPr lang="nb-NO" sz="3100" dirty="0"/>
              <a:t> Deep </a:t>
            </a:r>
            <a:r>
              <a:rPr lang="nb-NO" sz="3100" dirty="0" err="1"/>
              <a:t>Reinforcement</a:t>
            </a:r>
            <a:r>
              <a:rPr lang="nb-NO" sz="3100" dirty="0"/>
              <a:t> Learning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AB16483E-F07F-DB4A-AEDB-A8D8BCF6F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46273" y="214983"/>
            <a:ext cx="5338585" cy="6277892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Håndskrift 10">
                <a:extLst>
                  <a:ext uri="{FF2B5EF4-FFF2-40B4-BE49-F238E27FC236}">
                    <a16:creationId xmlns:a16="http://schemas.microsoft.com/office/drawing/2014/main" id="{5B0C11F0-F8DF-F04E-B42C-6EFAD44A4949}"/>
                  </a:ext>
                </a:extLst>
              </p14:cNvPr>
              <p14:cNvContentPartPr/>
              <p14:nvPr/>
            </p14:nvContentPartPr>
            <p14:xfrm>
              <a:off x="7111460" y="5427810"/>
              <a:ext cx="993240" cy="145080"/>
            </p14:xfrm>
          </p:contentPart>
        </mc:Choice>
        <mc:Fallback>
          <p:pic>
            <p:nvPicPr>
              <p:cNvPr id="11" name="Håndskrift 10">
                <a:extLst>
                  <a:ext uri="{FF2B5EF4-FFF2-40B4-BE49-F238E27FC236}">
                    <a16:creationId xmlns:a16="http://schemas.microsoft.com/office/drawing/2014/main" id="{5B0C11F0-F8DF-F04E-B42C-6EFAD44A494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2460" y="5418810"/>
                <a:ext cx="1010880" cy="1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3314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D0A2165-CBD3-8748-936C-2B54361D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Divide and </a:t>
            </a:r>
            <a:r>
              <a:rPr lang="nb-NO" dirty="0" err="1"/>
              <a:t>Conquer</a:t>
            </a:r>
            <a:endParaRPr lang="nb-NO" dirty="0"/>
          </a:p>
        </p:txBody>
      </p:sp>
      <p:pic>
        <p:nvPicPr>
          <p:cNvPr id="4" name="Plassholder for innhold 3" descr="Et bilde som inneholder resultattavle, tekst, overvåke, holder&#10;&#10;Automatisk generert beskrivelse">
            <a:extLst>
              <a:ext uri="{FF2B5EF4-FFF2-40B4-BE49-F238E27FC236}">
                <a16:creationId xmlns:a16="http://schemas.microsoft.com/office/drawing/2014/main" id="{82022DC4-4824-6F42-85AE-A105F6086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6515" y="1334011"/>
            <a:ext cx="7338970" cy="528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26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2155BC2-735F-F049-B986-879D1A962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6BE0D67-3077-2445-99DA-61502A33C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nb-NO" dirty="0"/>
              <a:t>Sett hvor sensitiv en agent er for de tilstandene den får observert</a:t>
            </a:r>
          </a:p>
          <a:p>
            <a:pPr lvl="2">
              <a:lnSpc>
                <a:spcPct val="150000"/>
              </a:lnSpc>
            </a:pPr>
            <a:r>
              <a:rPr lang="nb-NO" dirty="0"/>
              <a:t>Agent som spesialiserer seg for tidlig vil ha problemer med å komme videre i et miljø. </a:t>
            </a:r>
          </a:p>
          <a:p>
            <a:pPr>
              <a:lnSpc>
                <a:spcPct val="150000"/>
              </a:lnSpc>
            </a:pPr>
            <a:r>
              <a:rPr lang="nb-NO" dirty="0"/>
              <a:t>Vi har observert hvordan agenten ikke har muligheten til å tenke flere steg fremover i tid.</a:t>
            </a:r>
          </a:p>
          <a:p>
            <a:pPr lvl="2">
              <a:lnSpc>
                <a:spcPct val="150000"/>
              </a:lnSpc>
            </a:pPr>
            <a:r>
              <a:rPr lang="nb-NO" dirty="0"/>
              <a:t>Fører til at den ikke klarer å komme seg bort fra spøkelsene når de fanger den. Men får agenten til 34% av menneskelige evner. </a:t>
            </a:r>
          </a:p>
          <a:p>
            <a:pPr>
              <a:lnSpc>
                <a:spcPct val="150000"/>
              </a:lnSpc>
            </a:pPr>
            <a:r>
              <a:rPr lang="nb-NO" dirty="0"/>
              <a:t>Sett på hvordan </a:t>
            </a:r>
            <a:r>
              <a:rPr lang="nb-NO" dirty="0" err="1"/>
              <a:t>reinforcment-learning</a:t>
            </a:r>
            <a:r>
              <a:rPr lang="nb-NO" dirty="0"/>
              <a:t> ikke klarer å generalisere seg til forskjellige tilstander og/eller miljøer på en god måte.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CAA71753-871C-3C42-AF86-C9FD02341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035" y="6290974"/>
            <a:ext cx="355600" cy="355600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768F543C-2E4D-E247-AB85-CEC8E6BD0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186" y="6290974"/>
            <a:ext cx="355600" cy="355600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42B6B8F2-36F8-B246-9F4D-64600B6B5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733" y="6179060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04421F44-5505-C84F-BA3C-A9489BBBB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6D9C3A63-70F2-9C46-B71A-DFA60FEBF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EDE6D21B-BD75-C84D-AE98-CFF49D845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2D364B6D-C3B1-F741-A9B8-EDA9E19DC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7EB1C11C-A488-1C4B-8A79-0E0B6E3E6A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220C0666-D316-C846-971B-5E21BC17E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9D4E2CC0-8B94-4E40-9758-966E22551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7AAC7C35-E5A7-254B-B052-C83E9C97C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35677ABA-BE3F-2F4D-8A1B-1356F0845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73213E02-3FB4-0642-9A04-FFA319344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EBE4530A-56A8-D742-A5B7-48A51E8C03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AEF54932-8F0F-A248-A806-A2A8C6EFA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1F304537-FF6B-F24C-B63E-DD23962C2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E4523A92-10AF-9D4A-9DC9-5DDFE881C8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085CBC3B-5621-C149-97D5-AFB389D737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4933" y="6262629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9152CD1A-A693-3A46-8036-AC047E82B3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2988" y="6398538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24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3BF42E-D969-6F42-A1CF-0DB155693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Kilder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04D8520-B273-8E4C-8698-1582FCC06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i="1" dirty="0"/>
              <a:t>From </a:t>
            </a:r>
            <a:r>
              <a:rPr lang="nb-NO" i="1" dirty="0" err="1"/>
              <a:t>Pixels</a:t>
            </a:r>
            <a:r>
              <a:rPr lang="nb-NO" i="1" dirty="0"/>
              <a:t> to </a:t>
            </a:r>
            <a:r>
              <a:rPr lang="nb-NO" i="1" dirty="0" err="1"/>
              <a:t>Actions</a:t>
            </a:r>
            <a:r>
              <a:rPr lang="nb-NO" i="1" dirty="0"/>
              <a:t>: Human-</a:t>
            </a:r>
            <a:r>
              <a:rPr lang="nb-NO" i="1" dirty="0" err="1"/>
              <a:t>level</a:t>
            </a:r>
            <a:r>
              <a:rPr lang="nb-NO" i="1" dirty="0"/>
              <a:t> </a:t>
            </a:r>
            <a:r>
              <a:rPr lang="nb-NO" i="1" dirty="0" err="1"/>
              <a:t>control</a:t>
            </a:r>
            <a:r>
              <a:rPr lang="nb-NO" i="1" dirty="0"/>
              <a:t> </a:t>
            </a:r>
            <a:r>
              <a:rPr lang="nb-NO" i="1" dirty="0" err="1"/>
              <a:t>through</a:t>
            </a:r>
            <a:r>
              <a:rPr lang="nb-NO" i="1" dirty="0"/>
              <a:t> Deep </a:t>
            </a:r>
            <a:r>
              <a:rPr lang="nb-NO" i="1" dirty="0" err="1"/>
              <a:t>Reinforcement</a:t>
            </a:r>
            <a:r>
              <a:rPr lang="nb-NO" i="1" dirty="0"/>
              <a:t> Learning </a:t>
            </a:r>
            <a:r>
              <a:rPr lang="nb-NO" dirty="0"/>
              <a:t>– Google </a:t>
            </a:r>
            <a:r>
              <a:rPr lang="nb-NO" dirty="0" err="1"/>
              <a:t>Deepmind</a:t>
            </a:r>
            <a:endParaRPr lang="nb-NO" dirty="0"/>
          </a:p>
          <a:p>
            <a:pPr lvl="1"/>
            <a:r>
              <a:rPr lang="nb-NO" dirty="0">
                <a:hlinkClick r:id="rId2"/>
              </a:rPr>
              <a:t>https://ai.googleblog.com/2015/02/from-pixels-to-actions-human-level.html</a:t>
            </a:r>
            <a:endParaRPr lang="nb-NO" dirty="0"/>
          </a:p>
          <a:p>
            <a:r>
              <a:rPr lang="nb-NO" i="1" dirty="0"/>
              <a:t>Divide and </a:t>
            </a:r>
            <a:r>
              <a:rPr lang="nb-NO" i="1" dirty="0" err="1"/>
              <a:t>conquer</a:t>
            </a:r>
            <a:r>
              <a:rPr lang="nb-NO" i="1" dirty="0"/>
              <a:t>. How Microsoft </a:t>
            </a:r>
            <a:r>
              <a:rPr lang="nb-NO" i="1" dirty="0" err="1"/>
              <a:t>researchers</a:t>
            </a:r>
            <a:r>
              <a:rPr lang="nb-NO" i="1" dirty="0"/>
              <a:t> used AI to master Ms. Pac-Man </a:t>
            </a:r>
            <a:r>
              <a:rPr lang="nb-NO" dirty="0"/>
              <a:t>– Microsoft </a:t>
            </a:r>
            <a:r>
              <a:rPr lang="nb-NO" dirty="0" err="1"/>
              <a:t>Maluuba</a:t>
            </a:r>
            <a:endParaRPr lang="nb-NO" dirty="0"/>
          </a:p>
          <a:p>
            <a:pPr lvl="1"/>
            <a:r>
              <a:rPr lang="nb-NO" dirty="0">
                <a:hlinkClick r:id="rId3"/>
              </a:rPr>
              <a:t>https://blogs.microsoft.com/ai/divide-conquer-microsoft-researchers-used-ai-master-ms-pac-man/</a:t>
            </a:r>
            <a:r>
              <a:rPr lang="nb-NO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71015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4306398-34B7-0342-BA7D-741677633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nb-NO" dirty="0"/>
              <a:t>Spørsmål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967E1179-2AF3-4B4E-9EBD-4B5489461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641" y="6280792"/>
            <a:ext cx="355600" cy="355600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0C3F88F5-ADEF-294B-9382-CFEEEA418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637" y="5966070"/>
            <a:ext cx="355600" cy="405452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11B38C06-297D-6942-BACD-77BB1710C0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625DC2F4-F84F-4C43-8A08-EF99E502D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B22DD00F-1E07-F842-9FF6-B433DDA43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014A58FF-8A37-B742-97E0-4E346F285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B361C1C5-7CDA-6149-89E4-B8FA88707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C9118F21-91BE-434A-B4F8-50B0C7203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4D61AB5D-D336-C943-A703-948DAE590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369D60F6-CA20-F04D-B7B2-AEE7C52D7D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F01E88E5-26F3-CF4E-9E1E-3B8013AB7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2800D530-B299-E243-9BD2-44B3455831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0CA27D43-391D-A94E-80C8-51B025BCE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2ADA9796-4F3F-3144-86F1-F06E95ACB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749E25BC-1085-5A47-88BF-E411C9A95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AAEE0383-4B5B-0944-A534-26FD0EB592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F7E6BBDA-3CF4-574F-B20C-325445F5BF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5541" y="6211134"/>
            <a:ext cx="355600" cy="355600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D9DCF154-3A86-7E4B-B56E-6DE27B4B77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720041" y="6304258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D205A72B-6E54-C047-8C67-D3E0052A0F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3637" y="6438786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02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0A3F3BD-32C5-6148-9C3B-CB30AEB2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Innhold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7E4609E-55CE-EE43-B3C4-3447F83BB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Problemstillingen  	     - 1 minutt</a:t>
            </a:r>
          </a:p>
          <a:p>
            <a:r>
              <a:rPr lang="nb-NO" dirty="0"/>
              <a:t>Miljøet 			     - 1 minutt</a:t>
            </a:r>
          </a:p>
          <a:p>
            <a:r>
              <a:rPr lang="nb-NO" dirty="0"/>
              <a:t>Agenten 			     - 1 minutt</a:t>
            </a:r>
          </a:p>
          <a:p>
            <a:r>
              <a:rPr lang="nb-NO" dirty="0"/>
              <a:t>Resultater med diskusjon  - 6 minutter</a:t>
            </a:r>
          </a:p>
          <a:p>
            <a:r>
              <a:rPr lang="nb-NO" dirty="0"/>
              <a:t>Konklusjon 		     - 1 minutt</a:t>
            </a:r>
          </a:p>
          <a:p>
            <a:r>
              <a:rPr lang="nb-NO" dirty="0"/>
              <a:t>Spørsmål 			     - 5-10 minutter</a:t>
            </a:r>
          </a:p>
        </p:txBody>
      </p:sp>
      <p:pic>
        <p:nvPicPr>
          <p:cNvPr id="13" name="Bilde 12">
            <a:extLst>
              <a:ext uri="{FF2B5EF4-FFF2-40B4-BE49-F238E27FC236}">
                <a16:creationId xmlns:a16="http://schemas.microsoft.com/office/drawing/2014/main" id="{B84EFE03-A370-9B4D-890A-EE4AF4760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270" y="6301898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04DCCF4E-15F8-0749-8CED-1EA033E2A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4786" y="6284332"/>
            <a:ext cx="355600" cy="355600"/>
          </a:xfrm>
          <a:prstGeom prst="rect">
            <a:avLst/>
          </a:prstGeom>
        </p:spPr>
      </p:pic>
      <p:pic>
        <p:nvPicPr>
          <p:cNvPr id="16" name="Bilde 15">
            <a:extLst>
              <a:ext uri="{FF2B5EF4-FFF2-40B4-BE49-F238E27FC236}">
                <a16:creationId xmlns:a16="http://schemas.microsoft.com/office/drawing/2014/main" id="{FB5EC6B9-0890-544E-8204-1341B657A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386" y="6281157"/>
            <a:ext cx="355600" cy="355600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A467418A-2326-7F49-8F3C-C1C0810F7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986" y="6277982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7BE52E67-98CA-C244-AD23-CEBFD31DE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586" y="6284332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EC7A7F00-30F8-5C40-9A0C-789E2ADDB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86" y="6275564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74A24C33-A9FA-F143-BE34-202EE39A24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954" y="6171861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BDAE01C5-627B-9146-AC5E-B829373D5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6C0A96A0-777F-664B-9335-0A8400203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2A3E8710-33DF-A94C-8C23-B269C37C06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2D6952EB-4819-3747-A530-96C00FFCF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B97FAC70-B8ED-CE47-9D79-B500B95D0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32B98D00-8FD9-D247-8026-940FF8A71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BE53404A-C3DA-334A-8537-0B8F3A2D9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1CF2681A-DC92-2847-BB36-6265C032E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D1C252B3-30D2-3240-A2A5-008A4133D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3108611F-3DDA-374D-8A21-52686D47A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D1B0220B-72D6-254D-86C6-85C8B5949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EE90B533-2089-3940-AE86-0884ADCD8A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973B7B21-3164-ED4E-9620-E1062D937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4BA800B8-8045-BA46-9951-B485B7B8A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0B3328CD-35B2-444F-8494-440A6AC39F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5E27F029-236E-7F43-96CB-49EF54330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97C73AD1-D1BE-1243-88AF-ABC2C2984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F75E59DE-92AF-3A49-A865-62F6A17D3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4AE3B3A8-C16A-D441-890B-F01E7F59C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85F17B7A-334D-0949-A5C5-82B5B2985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04EBEC8C-D69B-C742-A8BF-6FDBF4DE9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7E0DDA65-C1C9-E44A-9A88-B940D34DD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84AEC01F-9FB4-CF42-95AC-5746D4E44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FB2A4262-4D9A-F244-87BD-65FDF7C696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54" y="6255430"/>
            <a:ext cx="355600" cy="355600"/>
          </a:xfrm>
          <a:prstGeom prst="rect">
            <a:avLst/>
          </a:prstGeom>
        </p:spPr>
      </p:pic>
      <p:pic>
        <p:nvPicPr>
          <p:cNvPr id="46" name="Bilde 45">
            <a:extLst>
              <a:ext uri="{FF2B5EF4-FFF2-40B4-BE49-F238E27FC236}">
                <a16:creationId xmlns:a16="http://schemas.microsoft.com/office/drawing/2014/main" id="{16692BDC-7C8F-A540-903B-0322A96888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209" y="6391339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06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E00A0B4-A20C-8E4C-AFC3-FA6606C0D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Problemstillingen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9C0F044-F454-FE41-9F1B-C08F73B9C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nb-NO" dirty="0"/>
              <a:t>Kan en agent lære seg å spille Pac-Man, kun ved å se på skjermen?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6C1A55A6-DBFC-034D-9813-AF29FE495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625" y="6290974"/>
            <a:ext cx="355600" cy="355600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144F8419-5FFA-F841-9419-16CEF33B6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386" y="6281157"/>
            <a:ext cx="355600" cy="355600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4867706D-928D-7643-A74C-B7364968A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986" y="6277982"/>
            <a:ext cx="355600" cy="355600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D20DD57B-C8B1-A049-8462-3FE118641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586" y="6284332"/>
            <a:ext cx="355600" cy="355600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DEA2B0C9-F429-9540-A353-7DAA6D448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0386" y="6290974"/>
            <a:ext cx="355600" cy="355600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4104D3F3-C99B-1A4D-9687-44AABFE194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323" y="6179060"/>
            <a:ext cx="355600" cy="355600"/>
          </a:xfrm>
          <a:prstGeom prst="rect">
            <a:avLst/>
          </a:prstGeom>
        </p:spPr>
      </p:pic>
      <p:pic>
        <p:nvPicPr>
          <p:cNvPr id="12" name="Bilde 11">
            <a:extLst>
              <a:ext uri="{FF2B5EF4-FFF2-40B4-BE49-F238E27FC236}">
                <a16:creationId xmlns:a16="http://schemas.microsoft.com/office/drawing/2014/main" id="{B4A40F83-FF03-034F-A992-8DAB8F384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13" name="Bilde 12">
            <a:extLst>
              <a:ext uri="{FF2B5EF4-FFF2-40B4-BE49-F238E27FC236}">
                <a16:creationId xmlns:a16="http://schemas.microsoft.com/office/drawing/2014/main" id="{46E5A4C7-4A2A-494D-8566-8FE15CBFD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14" name="Bilde 13">
            <a:extLst>
              <a:ext uri="{FF2B5EF4-FFF2-40B4-BE49-F238E27FC236}">
                <a16:creationId xmlns:a16="http://schemas.microsoft.com/office/drawing/2014/main" id="{DE293220-EA83-684B-8151-DFE1AA0F5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EEE5765C-D9C8-9244-8606-1304AE6C4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16" name="Bilde 15">
            <a:extLst>
              <a:ext uri="{FF2B5EF4-FFF2-40B4-BE49-F238E27FC236}">
                <a16:creationId xmlns:a16="http://schemas.microsoft.com/office/drawing/2014/main" id="{878B12A7-D670-DE4F-AABD-469C70187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E99C158D-A136-1C43-AE6A-FBFBFD882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4845A979-AFF4-5D4F-929D-575945417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86941B6E-ACE5-054C-8129-FB4D453B2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E64D8444-90C3-FD46-8704-581B32D16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3F8E3104-55E2-0C45-B5F6-0B358C3D0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DDB623D5-A00C-6146-A781-14D0FB725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5B6A9605-2108-FB44-A4EA-89DC11F72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2686ED76-E230-894C-93B5-1E030C3A5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7C1465FC-6FA7-3447-9293-C995E774F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B95FA085-D286-334B-8571-27EC6A597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5CEF0661-B559-2140-81B7-DA219296F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1F8584E6-5A5D-2E4D-A765-63239D04C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8CD4F7AF-0F6C-634E-92C1-840EE7BEE6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1B364A62-5116-AB41-A5DF-F49C51ABB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6F627F40-5153-AC4F-B9A7-167670EE2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3A198904-E566-E940-9BA1-20FFD2EF4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E36ECFCB-C285-6042-A12F-1697CC9D5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9DF59FD7-158D-E148-A9C4-9EAB4BEB5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FE897A7B-C033-784C-8A77-0FDC39900D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523" y="6262629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F32D4B77-52C8-E647-9568-A7020CCAE4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9578" y="6398538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34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Miljøet</a:t>
            </a:r>
          </a:p>
        </p:txBody>
      </p:sp>
      <p:pic>
        <p:nvPicPr>
          <p:cNvPr id="14" name="Plassholder for innhold 10">
            <a:extLst>
              <a:ext uri="{FF2B5EF4-FFF2-40B4-BE49-F238E27FC236}">
                <a16:creationId xmlns:a16="http://schemas.microsoft.com/office/drawing/2014/main" id="{81485C46-4DD3-3148-AC3B-B0A3AF1EB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990" y="365125"/>
            <a:ext cx="4674151" cy="6009623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CE3EBC73-9766-434E-A944-FD6AF8D6C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031" y="6290974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9534B0A3-BF95-5B4C-B182-BDF5AEB92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5986" y="627798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20F67814-C703-1647-98E9-08F0D2791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586" y="6284332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213D6A82-D5DE-2643-81B7-67ED77C3E4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4786" y="6290974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F573E853-8953-B34B-9E6A-A55B4C407D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4729" y="6179060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98B06AFA-E8B5-2049-8C31-5BB0B4988A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CE8DA4E1-1B6F-F644-9F90-B3A22FA4CE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84CA5710-EEB7-3744-B01D-CD17FBA1E9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9B0D5553-6972-8743-BEBD-7329A2B4F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5A49E675-0D68-134C-9B2D-D48958883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3EED1509-96D7-2349-9C93-E2A387081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7E2D436F-7AA5-8E43-98C3-C40B20FB1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C4C37EF9-C2DE-A843-A66B-3C32A83D5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D90B37B6-E440-314D-AE1B-CB854C870C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7866FD66-6291-B546-85A8-F1F75C333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A1B0D543-7624-3A4D-A456-31952A2F4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BCF0919D-59F3-3A4A-8967-188121FFF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851FAE25-1A44-AA42-8D0E-8B39C6919E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F9E7E28B-98D0-484E-8168-EA11ECFED0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5A366953-0CA9-9F47-8766-14B3EC807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7F8A3973-49F2-4A46-B3A9-6739680AC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6D88294A-D0C4-0C44-9189-E794C946E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F990F7A5-9540-0C41-87A8-213225F08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8F752DCD-D2FE-AB48-A8D2-C241ECCFE5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8C205B22-BB1A-7F4A-BF2B-8E59BAF71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ACF831F1-F673-8049-BBC4-1DE80DD8ED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DD97E75B-EC3A-DD45-80B1-A98F251CB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6" name="Bilde 45">
            <a:extLst>
              <a:ext uri="{FF2B5EF4-FFF2-40B4-BE49-F238E27FC236}">
                <a16:creationId xmlns:a16="http://schemas.microsoft.com/office/drawing/2014/main" id="{0D0D1285-30E7-0244-AF31-19E2AE52FF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7" name="Bilde 46">
            <a:extLst>
              <a:ext uri="{FF2B5EF4-FFF2-40B4-BE49-F238E27FC236}">
                <a16:creationId xmlns:a16="http://schemas.microsoft.com/office/drawing/2014/main" id="{335718D6-4CB9-8747-9C10-9E6F2B909D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6929" y="6262629"/>
            <a:ext cx="355600" cy="355600"/>
          </a:xfrm>
          <a:prstGeom prst="rect">
            <a:avLst/>
          </a:prstGeom>
        </p:spPr>
      </p:pic>
      <p:pic>
        <p:nvPicPr>
          <p:cNvPr id="48" name="Bilde 47">
            <a:extLst>
              <a:ext uri="{FF2B5EF4-FFF2-40B4-BE49-F238E27FC236}">
                <a16:creationId xmlns:a16="http://schemas.microsoft.com/office/drawing/2014/main" id="{900BFE1B-881F-D742-8D2D-FA9431D2B2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4984" y="6398538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7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Miljøet</a:t>
            </a:r>
          </a:p>
        </p:txBody>
      </p:sp>
      <p:pic>
        <p:nvPicPr>
          <p:cNvPr id="4" name="Plassholder for innhold 3" descr="Et bilde som inneholder krets, elektronikk&#10;&#10;Automatisk generert beskrivelse">
            <a:extLst>
              <a:ext uri="{FF2B5EF4-FFF2-40B4-BE49-F238E27FC236}">
                <a16:creationId xmlns:a16="http://schemas.microsoft.com/office/drawing/2014/main" id="{7CD03EC8-C4B5-654F-94CD-BE9B7EDEF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60991" y="365125"/>
            <a:ext cx="4670017" cy="6009623"/>
          </a:xfr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F17F218C-9C17-DF4C-8AD3-48788E74A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097" y="628433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C83B86AC-6A3C-7442-BF1F-36BE96A58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586" y="6284332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7FE43E4D-8EBC-204F-B271-EDE8598CA8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4280" y="6290974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7909DEAE-8F8C-5941-8B2A-74B64108D3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0795" y="6172418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6FE73F9E-3977-BB49-801A-9E3842F3A1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01AEE773-9A85-D044-8B49-D82E041A79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F30BF38E-603A-A44D-B315-C5A056EAA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7162C4D0-8AC5-9E4A-A20D-FE541404BA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6CC849B0-88F5-BF42-85A5-A02BAEE2F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1CFE8E05-5A69-0E40-80D5-3BB8B4469C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EAE3E770-ECC7-E24B-A21C-CB03EFCBF6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461F2E43-340A-704B-A1A0-3B48001D3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974E6942-F7C7-B742-AC92-4C0FA1516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B6FA9C43-610C-DE49-92AD-5067F4E7F0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E07399BE-4D02-B44B-A698-6A907B33D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89EBA053-69FE-BA4C-A3B5-EAF2905E7F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507DFDD9-DA5C-364C-A2A8-880C4D65B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3BF49A16-1ECF-2F40-92D2-2D4D0E5A6D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6A85FC60-30A8-964A-BA0B-D7C564EE1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CA7BB8D8-AEA2-F44A-943E-3515B08F7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43FD7B35-4864-7948-A567-816B63A0E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59AA19CA-6008-4E41-A236-69D88321E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EAFFBE2C-CEC2-5B41-9C09-522C2AEFE0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BA103C3D-4C96-8F43-B4EA-A49F90A5C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18A46FDC-38E9-894B-AFE1-3056AA09F4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7B81A04E-0219-2440-B426-4F86E9B07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6" name="Bilde 45">
            <a:extLst>
              <a:ext uri="{FF2B5EF4-FFF2-40B4-BE49-F238E27FC236}">
                <a16:creationId xmlns:a16="http://schemas.microsoft.com/office/drawing/2014/main" id="{B86F390D-6DE7-324C-BC95-1F8845D50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7" name="Bilde 46">
            <a:extLst>
              <a:ext uri="{FF2B5EF4-FFF2-40B4-BE49-F238E27FC236}">
                <a16:creationId xmlns:a16="http://schemas.microsoft.com/office/drawing/2014/main" id="{ED8AE511-C276-9A4B-BA3D-52D6FB2CC8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2995" y="6255987"/>
            <a:ext cx="355600" cy="355600"/>
          </a:xfrm>
          <a:prstGeom prst="rect">
            <a:avLst/>
          </a:prstGeom>
        </p:spPr>
      </p:pic>
      <p:pic>
        <p:nvPicPr>
          <p:cNvPr id="48" name="Bilde 47">
            <a:extLst>
              <a:ext uri="{FF2B5EF4-FFF2-40B4-BE49-F238E27FC236}">
                <a16:creationId xmlns:a16="http://schemas.microsoft.com/office/drawing/2014/main" id="{BE241013-1114-F34B-AE5A-3DC8EAFF10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1050" y="6391896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80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Miljøet</a:t>
            </a:r>
          </a:p>
        </p:txBody>
      </p:sp>
      <p:pic>
        <p:nvPicPr>
          <p:cNvPr id="5" name="Bilde 4" descr="Et bilde som inneholder klokke, by&#10;&#10;Automatisk generert beskrivelse">
            <a:extLst>
              <a:ext uri="{FF2B5EF4-FFF2-40B4-BE49-F238E27FC236}">
                <a16:creationId xmlns:a16="http://schemas.microsoft.com/office/drawing/2014/main" id="{228EB921-2014-D14D-A71A-BCED5781F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770" y="365873"/>
            <a:ext cx="5363179" cy="6131783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05D4DBE9-BF72-2143-91D6-0F0415D57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4019" y="6304258"/>
            <a:ext cx="355600" cy="355600"/>
          </a:xfrm>
          <a:prstGeom prst="rect">
            <a:avLst/>
          </a:prstGeom>
        </p:spPr>
      </p:pic>
      <p:pic>
        <p:nvPicPr>
          <p:cNvPr id="14" name="Bilde 13">
            <a:extLst>
              <a:ext uri="{FF2B5EF4-FFF2-40B4-BE49-F238E27FC236}">
                <a16:creationId xmlns:a16="http://schemas.microsoft.com/office/drawing/2014/main" id="{AEBB1C9C-9EEB-3546-B6F9-1B3D0D84C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3586" y="6288712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913552EA-91D8-7247-8CC2-017C6F527E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717" y="6192344"/>
            <a:ext cx="355600" cy="355600"/>
          </a:xfrm>
          <a:prstGeom prst="rect">
            <a:avLst/>
          </a:prstGeom>
        </p:spPr>
      </p:pic>
      <p:pic>
        <p:nvPicPr>
          <p:cNvPr id="16" name="Bilde 15">
            <a:extLst>
              <a:ext uri="{FF2B5EF4-FFF2-40B4-BE49-F238E27FC236}">
                <a16:creationId xmlns:a16="http://schemas.microsoft.com/office/drawing/2014/main" id="{D7D87E7E-A830-254C-AC1B-0B18EF6301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7186" y="6274907"/>
            <a:ext cx="355600" cy="355600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40A26D90-28D7-AE46-8439-86D23E8FAC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5B12F418-8E76-024C-A755-82A155B59B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2DADC887-2AB6-5143-96B9-C1D4A5FF5C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AA4DD62A-018E-1341-803D-655CD1159B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34D1A46A-D72B-8348-A76D-A0B39A927B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A5D391AF-7E05-764B-9207-29DE1D2DA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759D3078-B0D1-F64E-83A1-F44F94A587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5218F761-0FF5-4244-BE04-F483417196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46154D00-E64E-6E4B-BAB6-AF3867345D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48B76D6F-03DF-C54F-B611-597356537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9F632234-293C-0241-BC66-6861FBE311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0C204401-F2F5-B841-A25A-28A2210CBC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669C32F7-60D4-7249-ADCF-F5336CDB8B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F6D36735-D97D-4648-94C3-DE18C65E6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064E6861-3B64-0446-91D5-3F842C9686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ED83E4AC-E57F-D246-9DB4-8ADF947EA2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50AF595B-BA28-5443-AE26-7BC9FF0DA6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6E14F0B7-3C4A-544F-84A9-B8A0B2E0E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7C72A122-CE6F-764B-BCBA-A6AC2E7C71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E69B012E-854C-BF4A-9322-F2024CC86F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781C0637-9C19-DB49-A927-A60774C243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3A19D7FE-C90E-F649-9D37-9C0389C765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17D4EC9C-7D09-9F42-94E1-C9609C1D5A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8917" y="6275913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E7254950-E144-E946-83E3-A7BFBADF45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6972" y="6411822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5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BC1FC977-83F3-D941-A32D-4C5C78EE0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64297" y="360343"/>
            <a:ext cx="4719477" cy="5717183"/>
          </a:xfr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Miljøet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0BF2D6-B553-6B44-B5BB-3DF061325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186" y="6290974"/>
            <a:ext cx="355600" cy="355600"/>
          </a:xfrm>
          <a:prstGeom prst="rect">
            <a:avLst/>
          </a:prstGeom>
        </p:spPr>
      </p:pic>
      <p:pic>
        <p:nvPicPr>
          <p:cNvPr id="14" name="Bilde 13">
            <a:extLst>
              <a:ext uri="{FF2B5EF4-FFF2-40B4-BE49-F238E27FC236}">
                <a16:creationId xmlns:a16="http://schemas.microsoft.com/office/drawing/2014/main" id="{B392B5F5-6B0B-F24B-A9E2-B008321711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986" y="6315075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FFDA41BF-9F1C-7545-A42A-F5BF5A2B01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9884" y="6179060"/>
            <a:ext cx="355600" cy="355600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84FD804B-8AB5-5E47-82AC-7926111980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2786" y="6284332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36D48227-F8E9-DF44-8A79-67491162AC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D248AA86-4A89-2144-8CC5-A9CB5C92DF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D25A3B4D-7C71-D340-91B1-7B3123FE24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B090CA81-A372-344E-BD5B-E5586D643F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1B58E753-A78F-CE4E-BCA1-4D2C7FB8D7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5F3715B0-3B57-8242-95BC-0C38DE6D97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4039104F-93F3-3147-A223-4F4DEEBE1A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200B0461-B276-004E-BDD1-E4C1CBFC75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997D6EE3-5BB1-244F-8795-41F42DBEF1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61CCE86D-E025-4A49-AFB5-DF98A30114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65795D9F-4F04-6249-A4AC-E410CDAF83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971A9CDD-24F2-EA4C-B8D8-3D9066631F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99EDA2BB-795C-0548-8E4C-A2057AA69C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5AE74F7F-F94E-E549-BCCC-CF38466D1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1302F147-447B-9B4E-9B5F-0B9998B5E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9527B362-4866-8C4F-BB36-8E774A74F9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A6FEC883-EBF4-0543-9B82-BEEB414D10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65FC8866-9F6A-AF43-A519-0B457E84F3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D830AD89-0C2E-264F-9651-F61BD2C47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537318E5-3E19-9D4D-8CBB-C68F80D8B0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3FAF1277-9AD4-AE48-AE15-9C65E6438E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C6964B95-222C-C248-9AF1-07E5EC7D17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32084" y="6262629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15E0A794-EF4C-5F49-BABE-BFA857E24F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0139" y="6398538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8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 descr="Et bilde som inneholder sitter, natt, gate, skilt&#10;&#10;Automatisk generert beskrivelse">
            <a:extLst>
              <a:ext uri="{FF2B5EF4-FFF2-40B4-BE49-F238E27FC236}">
                <a16:creationId xmlns:a16="http://schemas.microsoft.com/office/drawing/2014/main" id="{A76AB7A3-BFB2-534E-A6C8-F26012EB8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331" y="304712"/>
            <a:ext cx="4700455" cy="5773579"/>
          </a:xfrm>
          <a:prstGeom prst="rect">
            <a:avLst/>
          </a:prstGeom>
        </p:spPr>
      </p:pic>
      <p:pic>
        <p:nvPicPr>
          <p:cNvPr id="43" name="Plassholder for innhold 42" descr="Et bilde som inneholder utendørs, klokke, lys, sitter&#10;&#10;Automatisk generert beskrivelse">
            <a:extLst>
              <a:ext uri="{FF2B5EF4-FFF2-40B4-BE49-F238E27FC236}">
                <a16:creationId xmlns:a16="http://schemas.microsoft.com/office/drawing/2014/main" id="{7A8C9E57-2211-C54E-AE81-248BB1678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739754" y="331037"/>
            <a:ext cx="4761363" cy="5773578"/>
          </a:xfr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5CEBE07F-B491-A147-B3DF-88873BC07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Agenten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50BF2D6-B553-6B44-B5BB-3DF0613251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1815" y="6284332"/>
            <a:ext cx="355600" cy="355600"/>
          </a:xfrm>
          <a:prstGeom prst="rect">
            <a:avLst/>
          </a:prstGeom>
        </p:spPr>
      </p:pic>
      <p:pic>
        <p:nvPicPr>
          <p:cNvPr id="14" name="Bilde 13">
            <a:extLst>
              <a:ext uri="{FF2B5EF4-FFF2-40B4-BE49-F238E27FC236}">
                <a16:creationId xmlns:a16="http://schemas.microsoft.com/office/drawing/2014/main" id="{B392B5F5-6B0B-F24B-A9E2-B00832171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2386" y="6290974"/>
            <a:ext cx="355600" cy="355600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FFDA41BF-9F1C-7545-A42A-F5BF5A2B01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4513" y="6172418"/>
            <a:ext cx="355600" cy="355600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36D48227-F8E9-DF44-8A79-67491162AC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98386" y="6284332"/>
            <a:ext cx="355600" cy="355600"/>
          </a:xfrm>
          <a:prstGeom prst="rect">
            <a:avLst/>
          </a:prstGeom>
        </p:spPr>
      </p:pic>
      <p:pic>
        <p:nvPicPr>
          <p:cNvPr id="19" name="Bilde 18">
            <a:extLst>
              <a:ext uri="{FF2B5EF4-FFF2-40B4-BE49-F238E27FC236}">
                <a16:creationId xmlns:a16="http://schemas.microsoft.com/office/drawing/2014/main" id="{D248AA86-4A89-2144-8CC5-A9CB5C92DF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0" name="Bilde 19">
            <a:extLst>
              <a:ext uri="{FF2B5EF4-FFF2-40B4-BE49-F238E27FC236}">
                <a16:creationId xmlns:a16="http://schemas.microsoft.com/office/drawing/2014/main" id="{D25A3B4D-7C71-D340-91B1-7B3123FE24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21" name="Bilde 20">
            <a:extLst>
              <a:ext uri="{FF2B5EF4-FFF2-40B4-BE49-F238E27FC236}">
                <a16:creationId xmlns:a16="http://schemas.microsoft.com/office/drawing/2014/main" id="{B090CA81-A372-344E-BD5B-E5586D643F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22" name="Bilde 21">
            <a:extLst>
              <a:ext uri="{FF2B5EF4-FFF2-40B4-BE49-F238E27FC236}">
                <a16:creationId xmlns:a16="http://schemas.microsoft.com/office/drawing/2014/main" id="{1B58E753-A78F-CE4E-BCA1-4D2C7FB8D7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5F3715B0-3B57-8242-95BC-0C38DE6D97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4039104F-93F3-3147-A223-4F4DEEBE1A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25" name="Bilde 24">
            <a:extLst>
              <a:ext uri="{FF2B5EF4-FFF2-40B4-BE49-F238E27FC236}">
                <a16:creationId xmlns:a16="http://schemas.microsoft.com/office/drawing/2014/main" id="{200B0461-B276-004E-BDD1-E4C1CBFC75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26" name="Bilde 25">
            <a:extLst>
              <a:ext uri="{FF2B5EF4-FFF2-40B4-BE49-F238E27FC236}">
                <a16:creationId xmlns:a16="http://schemas.microsoft.com/office/drawing/2014/main" id="{997D6EE3-5BB1-244F-8795-41F42DBEF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27" name="Bilde 26">
            <a:extLst>
              <a:ext uri="{FF2B5EF4-FFF2-40B4-BE49-F238E27FC236}">
                <a16:creationId xmlns:a16="http://schemas.microsoft.com/office/drawing/2014/main" id="{61CCE86D-E025-4A49-AFB5-DF98A30114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65795D9F-4F04-6249-A4AC-E410CDAF83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971A9CDD-24F2-EA4C-B8D8-3D9066631F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99EDA2BB-795C-0548-8E4C-A2057AA69C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5AE74F7F-F94E-E549-BCCC-CF38466D16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1302F147-447B-9B4E-9B5F-0B9998B5EE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6786" y="6298723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02F820DA-1342-AB49-B2C0-5EA01A820E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A6FEC883-EBF4-0543-9B82-BEEB414D10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65FC8866-9F6A-AF43-A519-0B457E84F3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D830AD89-0C2E-264F-9651-F61BD2C478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537318E5-3E19-9D4D-8CBB-C68F80D8B0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3FAF1277-9AD4-AE48-AE15-9C65E6438E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C6964B95-222C-C248-9AF1-07E5EC7D17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26713" y="6255987"/>
            <a:ext cx="355600" cy="355600"/>
          </a:xfrm>
          <a:prstGeom prst="rect">
            <a:avLst/>
          </a:prstGeom>
        </p:spPr>
      </p:pic>
      <p:pic>
        <p:nvPicPr>
          <p:cNvPr id="41" name="Bilde 40">
            <a:extLst>
              <a:ext uri="{FF2B5EF4-FFF2-40B4-BE49-F238E27FC236}">
                <a16:creationId xmlns:a16="http://schemas.microsoft.com/office/drawing/2014/main" id="{15E0A794-EF4C-5F49-BABE-BFA857E24F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14768" y="6391896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9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B78A61-E8DE-F14D-BBFC-30AD291F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Resultater og diskusjon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A062C51E-63EB-C94D-873A-34875A9EF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68" y="1818983"/>
            <a:ext cx="5801785" cy="4351338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7F0E6F7B-03BA-2D4A-8DFD-393C3146C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7415" y="6290974"/>
            <a:ext cx="355600" cy="355600"/>
          </a:xfrm>
          <a:prstGeom prst="rect">
            <a:avLst/>
          </a:prstGeom>
        </p:spPr>
      </p:pic>
      <p:pic>
        <p:nvPicPr>
          <p:cNvPr id="23" name="Bilde 22">
            <a:extLst>
              <a:ext uri="{FF2B5EF4-FFF2-40B4-BE49-F238E27FC236}">
                <a16:creationId xmlns:a16="http://schemas.microsoft.com/office/drawing/2014/main" id="{AB822B1E-F2D8-B44D-816C-74E96A29C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786" y="6297616"/>
            <a:ext cx="355600" cy="355600"/>
          </a:xfrm>
          <a:prstGeom prst="rect">
            <a:avLst/>
          </a:prstGeom>
        </p:spPr>
      </p:pic>
      <p:pic>
        <p:nvPicPr>
          <p:cNvPr id="24" name="Bilde 23">
            <a:extLst>
              <a:ext uri="{FF2B5EF4-FFF2-40B4-BE49-F238E27FC236}">
                <a16:creationId xmlns:a16="http://schemas.microsoft.com/office/drawing/2014/main" id="{C6A976BE-4F7C-E443-B57E-66AA6F2689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0113" y="6179060"/>
            <a:ext cx="355600" cy="355600"/>
          </a:xfrm>
          <a:prstGeom prst="rect">
            <a:avLst/>
          </a:prstGeom>
        </p:spPr>
      </p:pic>
      <p:pic>
        <p:nvPicPr>
          <p:cNvPr id="28" name="Bilde 27">
            <a:extLst>
              <a:ext uri="{FF2B5EF4-FFF2-40B4-BE49-F238E27FC236}">
                <a16:creationId xmlns:a16="http://schemas.microsoft.com/office/drawing/2014/main" id="{AA1DE26D-58F3-EA40-9086-968B2394E3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3986" y="6284332"/>
            <a:ext cx="355600" cy="355600"/>
          </a:xfrm>
          <a:prstGeom prst="rect">
            <a:avLst/>
          </a:prstGeom>
        </p:spPr>
      </p:pic>
      <p:pic>
        <p:nvPicPr>
          <p:cNvPr id="29" name="Bilde 28">
            <a:extLst>
              <a:ext uri="{FF2B5EF4-FFF2-40B4-BE49-F238E27FC236}">
                <a16:creationId xmlns:a16="http://schemas.microsoft.com/office/drawing/2014/main" id="{23567B6F-C0D1-8540-93C4-CA1C68094D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9586" y="6285439"/>
            <a:ext cx="355600" cy="355600"/>
          </a:xfrm>
          <a:prstGeom prst="rect">
            <a:avLst/>
          </a:prstGeom>
        </p:spPr>
      </p:pic>
      <p:pic>
        <p:nvPicPr>
          <p:cNvPr id="30" name="Bilde 29">
            <a:extLst>
              <a:ext uri="{FF2B5EF4-FFF2-40B4-BE49-F238E27FC236}">
                <a16:creationId xmlns:a16="http://schemas.microsoft.com/office/drawing/2014/main" id="{914FD8B3-64AB-4746-AA19-CEA3174253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5186" y="6286546"/>
            <a:ext cx="355600" cy="355600"/>
          </a:xfrm>
          <a:prstGeom prst="rect">
            <a:avLst/>
          </a:prstGeom>
        </p:spPr>
      </p:pic>
      <p:pic>
        <p:nvPicPr>
          <p:cNvPr id="31" name="Bilde 30">
            <a:extLst>
              <a:ext uri="{FF2B5EF4-FFF2-40B4-BE49-F238E27FC236}">
                <a16:creationId xmlns:a16="http://schemas.microsoft.com/office/drawing/2014/main" id="{BA9E1E3C-E4EE-854B-82C9-80B254E13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0786" y="6287653"/>
            <a:ext cx="355600" cy="355600"/>
          </a:xfrm>
          <a:prstGeom prst="rect">
            <a:avLst/>
          </a:prstGeom>
        </p:spPr>
      </p:pic>
      <p:pic>
        <p:nvPicPr>
          <p:cNvPr id="32" name="Bilde 31">
            <a:extLst>
              <a:ext uri="{FF2B5EF4-FFF2-40B4-BE49-F238E27FC236}">
                <a16:creationId xmlns:a16="http://schemas.microsoft.com/office/drawing/2014/main" id="{CC6557AC-9F97-5543-8730-11A9D27F8E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86" y="6288760"/>
            <a:ext cx="355600" cy="355600"/>
          </a:xfrm>
          <a:prstGeom prst="rect">
            <a:avLst/>
          </a:prstGeom>
        </p:spPr>
      </p:pic>
      <p:pic>
        <p:nvPicPr>
          <p:cNvPr id="33" name="Bilde 32">
            <a:extLst>
              <a:ext uri="{FF2B5EF4-FFF2-40B4-BE49-F238E27FC236}">
                <a16:creationId xmlns:a16="http://schemas.microsoft.com/office/drawing/2014/main" id="{29C2E86D-9CCC-5348-8E56-D3BBECB617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986" y="6289867"/>
            <a:ext cx="355600" cy="355600"/>
          </a:xfrm>
          <a:prstGeom prst="rect">
            <a:avLst/>
          </a:prstGeom>
        </p:spPr>
      </p:pic>
      <p:pic>
        <p:nvPicPr>
          <p:cNvPr id="34" name="Bilde 33">
            <a:extLst>
              <a:ext uri="{FF2B5EF4-FFF2-40B4-BE49-F238E27FC236}">
                <a16:creationId xmlns:a16="http://schemas.microsoft.com/office/drawing/2014/main" id="{1BD2CDC3-17B8-8244-8733-71A56D9CBF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586" y="6290974"/>
            <a:ext cx="355600" cy="355600"/>
          </a:xfrm>
          <a:prstGeom prst="rect">
            <a:avLst/>
          </a:prstGeom>
        </p:spPr>
      </p:pic>
      <p:pic>
        <p:nvPicPr>
          <p:cNvPr id="35" name="Bilde 34">
            <a:extLst>
              <a:ext uri="{FF2B5EF4-FFF2-40B4-BE49-F238E27FC236}">
                <a16:creationId xmlns:a16="http://schemas.microsoft.com/office/drawing/2014/main" id="{1AEDEB71-3671-5940-AF39-46FA4F3C71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186" y="6292081"/>
            <a:ext cx="355600" cy="355600"/>
          </a:xfrm>
          <a:prstGeom prst="rect">
            <a:avLst/>
          </a:prstGeom>
        </p:spPr>
      </p:pic>
      <p:pic>
        <p:nvPicPr>
          <p:cNvPr id="36" name="Bilde 35">
            <a:extLst>
              <a:ext uri="{FF2B5EF4-FFF2-40B4-BE49-F238E27FC236}">
                <a16:creationId xmlns:a16="http://schemas.microsoft.com/office/drawing/2014/main" id="{DF1E1138-3988-C44A-BC2B-A419763D81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8786" y="6293188"/>
            <a:ext cx="355600" cy="355600"/>
          </a:xfrm>
          <a:prstGeom prst="rect">
            <a:avLst/>
          </a:prstGeom>
        </p:spPr>
      </p:pic>
      <p:pic>
        <p:nvPicPr>
          <p:cNvPr id="37" name="Bilde 36">
            <a:extLst>
              <a:ext uri="{FF2B5EF4-FFF2-40B4-BE49-F238E27FC236}">
                <a16:creationId xmlns:a16="http://schemas.microsoft.com/office/drawing/2014/main" id="{6F815E84-7583-8347-A8D1-B44DD3698F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4386" y="6294295"/>
            <a:ext cx="355600" cy="355600"/>
          </a:xfrm>
          <a:prstGeom prst="rect">
            <a:avLst/>
          </a:prstGeom>
        </p:spPr>
      </p:pic>
      <p:pic>
        <p:nvPicPr>
          <p:cNvPr id="38" name="Bilde 37">
            <a:extLst>
              <a:ext uri="{FF2B5EF4-FFF2-40B4-BE49-F238E27FC236}">
                <a16:creationId xmlns:a16="http://schemas.microsoft.com/office/drawing/2014/main" id="{8917F53C-C988-D74B-B8C3-3D4B3B5502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986" y="6295402"/>
            <a:ext cx="355600" cy="355600"/>
          </a:xfrm>
          <a:prstGeom prst="rect">
            <a:avLst/>
          </a:prstGeom>
        </p:spPr>
      </p:pic>
      <p:pic>
        <p:nvPicPr>
          <p:cNvPr id="39" name="Bilde 38">
            <a:extLst>
              <a:ext uri="{FF2B5EF4-FFF2-40B4-BE49-F238E27FC236}">
                <a16:creationId xmlns:a16="http://schemas.microsoft.com/office/drawing/2014/main" id="{7885DE7F-929C-A044-868E-B68110223A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586" y="6296509"/>
            <a:ext cx="355600" cy="355600"/>
          </a:xfrm>
          <a:prstGeom prst="rect">
            <a:avLst/>
          </a:prstGeom>
        </p:spPr>
      </p:pic>
      <p:pic>
        <p:nvPicPr>
          <p:cNvPr id="40" name="Bilde 39">
            <a:extLst>
              <a:ext uri="{FF2B5EF4-FFF2-40B4-BE49-F238E27FC236}">
                <a16:creationId xmlns:a16="http://schemas.microsoft.com/office/drawing/2014/main" id="{51F03A13-F644-8C49-A9F1-91785DD3D0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1186" y="6297616"/>
            <a:ext cx="355600" cy="355600"/>
          </a:xfrm>
          <a:prstGeom prst="rect">
            <a:avLst/>
          </a:prstGeom>
        </p:spPr>
      </p:pic>
      <p:pic>
        <p:nvPicPr>
          <p:cNvPr id="42" name="Bilde 41">
            <a:extLst>
              <a:ext uri="{FF2B5EF4-FFF2-40B4-BE49-F238E27FC236}">
                <a16:creationId xmlns:a16="http://schemas.microsoft.com/office/drawing/2014/main" id="{EBEDC961-383D-0C45-AF0D-17D69AB6F4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2386" y="6299830"/>
            <a:ext cx="355600" cy="355600"/>
          </a:xfrm>
          <a:prstGeom prst="rect">
            <a:avLst/>
          </a:prstGeom>
        </p:spPr>
      </p:pic>
      <p:pic>
        <p:nvPicPr>
          <p:cNvPr id="43" name="Bilde 42">
            <a:extLst>
              <a:ext uri="{FF2B5EF4-FFF2-40B4-BE49-F238E27FC236}">
                <a16:creationId xmlns:a16="http://schemas.microsoft.com/office/drawing/2014/main" id="{81188FC1-BA69-F149-A6A8-A97CD40E43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986" y="6300937"/>
            <a:ext cx="355600" cy="355600"/>
          </a:xfrm>
          <a:prstGeom prst="rect">
            <a:avLst/>
          </a:prstGeom>
        </p:spPr>
      </p:pic>
      <p:pic>
        <p:nvPicPr>
          <p:cNvPr id="44" name="Bilde 43">
            <a:extLst>
              <a:ext uri="{FF2B5EF4-FFF2-40B4-BE49-F238E27FC236}">
                <a16:creationId xmlns:a16="http://schemas.microsoft.com/office/drawing/2014/main" id="{1FB28FAC-8C78-114B-A2BE-A1EEB61848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3586" y="6302044"/>
            <a:ext cx="355600" cy="355600"/>
          </a:xfrm>
          <a:prstGeom prst="rect">
            <a:avLst/>
          </a:prstGeom>
        </p:spPr>
      </p:pic>
      <p:pic>
        <p:nvPicPr>
          <p:cNvPr id="45" name="Bilde 44">
            <a:extLst>
              <a:ext uri="{FF2B5EF4-FFF2-40B4-BE49-F238E27FC236}">
                <a16:creationId xmlns:a16="http://schemas.microsoft.com/office/drawing/2014/main" id="{571AF851-C688-A141-BDA4-4FBE7F0619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186" y="6303151"/>
            <a:ext cx="355600" cy="355600"/>
          </a:xfrm>
          <a:prstGeom prst="rect">
            <a:avLst/>
          </a:prstGeom>
        </p:spPr>
      </p:pic>
      <p:pic>
        <p:nvPicPr>
          <p:cNvPr id="46" name="Bilde 45">
            <a:extLst>
              <a:ext uri="{FF2B5EF4-FFF2-40B4-BE49-F238E27FC236}">
                <a16:creationId xmlns:a16="http://schemas.microsoft.com/office/drawing/2014/main" id="{C5BA3416-39FB-F945-9E7A-2D844E6282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4786" y="6304258"/>
            <a:ext cx="355600" cy="355600"/>
          </a:xfrm>
          <a:prstGeom prst="rect">
            <a:avLst/>
          </a:prstGeom>
        </p:spPr>
      </p:pic>
      <p:pic>
        <p:nvPicPr>
          <p:cNvPr id="47" name="Bilde 46">
            <a:extLst>
              <a:ext uri="{FF2B5EF4-FFF2-40B4-BE49-F238E27FC236}">
                <a16:creationId xmlns:a16="http://schemas.microsoft.com/office/drawing/2014/main" id="{19C212DF-5966-8C48-9E49-208F1A4955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0386" y="6305365"/>
            <a:ext cx="355600" cy="355600"/>
          </a:xfrm>
          <a:prstGeom prst="rect">
            <a:avLst/>
          </a:prstGeom>
        </p:spPr>
      </p:pic>
      <p:pic>
        <p:nvPicPr>
          <p:cNvPr id="48" name="Bilde 47">
            <a:extLst>
              <a:ext uri="{FF2B5EF4-FFF2-40B4-BE49-F238E27FC236}">
                <a16:creationId xmlns:a16="http://schemas.microsoft.com/office/drawing/2014/main" id="{0EC24853-2B81-4E45-8EF4-1C2B3D2DB3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5986" y="6306472"/>
            <a:ext cx="355600" cy="355600"/>
          </a:xfrm>
          <a:prstGeom prst="rect">
            <a:avLst/>
          </a:prstGeom>
        </p:spPr>
      </p:pic>
      <p:pic>
        <p:nvPicPr>
          <p:cNvPr id="49" name="Bilde 48">
            <a:extLst>
              <a:ext uri="{FF2B5EF4-FFF2-40B4-BE49-F238E27FC236}">
                <a16:creationId xmlns:a16="http://schemas.microsoft.com/office/drawing/2014/main" id="{466D0741-E79A-A442-8D03-FEEB17B11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82313" y="6262629"/>
            <a:ext cx="355600" cy="355600"/>
          </a:xfrm>
          <a:prstGeom prst="rect">
            <a:avLst/>
          </a:prstGeom>
        </p:spPr>
      </p:pic>
      <p:pic>
        <p:nvPicPr>
          <p:cNvPr id="50" name="Bilde 49">
            <a:extLst>
              <a:ext uri="{FF2B5EF4-FFF2-40B4-BE49-F238E27FC236}">
                <a16:creationId xmlns:a16="http://schemas.microsoft.com/office/drawing/2014/main" id="{56937510-BCB0-8C46-9F99-BB92069EBD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70368" y="6398538"/>
            <a:ext cx="3556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90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</TotalTime>
  <Words>1295</Words>
  <Application>Microsoft Macintosh PowerPoint</Application>
  <PresentationFormat>Widescreen</PresentationFormat>
  <Paragraphs>130</Paragraphs>
  <Slides>19</Slides>
  <Notes>17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Office-tema</vt:lpstr>
      <vt:lpstr>Reinforcment learning ____Pac-Man____</vt:lpstr>
      <vt:lpstr>Innhold</vt:lpstr>
      <vt:lpstr>Problemstillingen</vt:lpstr>
      <vt:lpstr>Miljøet</vt:lpstr>
      <vt:lpstr>Miljøet</vt:lpstr>
      <vt:lpstr>Miljøet</vt:lpstr>
      <vt:lpstr>Miljøet</vt:lpstr>
      <vt:lpstr>Agenten</vt:lpstr>
      <vt:lpstr>Resultater og diskusjon</vt:lpstr>
      <vt:lpstr>Resultater og diskusjon</vt:lpstr>
      <vt:lpstr>Resultater og diskusjon</vt:lpstr>
      <vt:lpstr>Resultater og diskusjon</vt:lpstr>
      <vt:lpstr>Resultater og diskusjon</vt:lpstr>
      <vt:lpstr>Resultater</vt:lpstr>
      <vt:lpstr>From Pixels to Actions: Human-level control through Deep Reinforcement Learning</vt:lpstr>
      <vt:lpstr>Divide and Conquer</vt:lpstr>
      <vt:lpstr>Konklusjon</vt:lpstr>
      <vt:lpstr>Kilder</vt:lpstr>
      <vt:lpstr>Spørsmål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Reinforcment learnig: Pac-Man</dc:title>
  <dc:creator>Sivert Utne</dc:creator>
  <cp:lastModifiedBy>Sivert Utne</cp:lastModifiedBy>
  <cp:revision>29</cp:revision>
  <dcterms:created xsi:type="dcterms:W3CDTF">2020-11-26T13:31:57Z</dcterms:created>
  <dcterms:modified xsi:type="dcterms:W3CDTF">2020-11-27T14:00:13Z</dcterms:modified>
</cp:coreProperties>
</file>

<file path=docProps/thumbnail.jpeg>
</file>